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E9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90840E-8593-4ECD-A68C-9637DD15A42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82E56A-8FB1-4F77-A181-17C0E58AF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264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2E56A-8FB1-4F77-A181-17C0E58AFD0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836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B22BA-A1E1-E39F-B318-D81C4DAB11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E75992-76D9-8928-0089-3D0D4DEC8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E5403-E065-37E1-33C8-36200338F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84DDD-EFE9-400F-A485-7C3BDD776138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AC661-D2AA-B888-FB93-CD6DFEA3D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6F8B0B-D85C-2F32-97D6-CE7CBECCB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59976-1F4A-4016-BBC3-A0074939F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637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52D65-42C7-B878-9C13-28E42007C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AFE99-194C-B505-F798-178170B47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4E3AF-A507-E071-F5BE-54D496621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84DDD-EFE9-400F-A485-7C3BDD776138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3C9C98-B75C-C070-CF67-FC8BBE80B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EAA3E1-5EF2-57E7-F7B1-1D3D4B6F1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59976-1F4A-4016-BBC3-A0074939F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40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7A5A9-61A9-5FCD-E8B5-FAF6D7868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C9A1A7-0C06-8326-2190-C5C5169C3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24BA5-69CD-CEDA-4166-49993E217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84DDD-EFE9-400F-A485-7C3BDD776138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5D1A5-FF32-50D8-FF3A-4C68B1400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2703B-2C06-4A30-2AAD-11D3ACEAE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59976-1F4A-4016-BBC3-A0074939F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383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F27EB-640A-DD40-8D2B-2DC105AD1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34193-5BB0-587C-F1A9-12ABE73464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8B68D4-CFE9-114B-0C54-E97519CB2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089DC8-EA44-E60A-F040-B0FFFF62F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84DDD-EFE9-400F-A485-7C3BDD776138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3307E1-8B71-1EB3-A001-7891AF262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582BC1-8EDA-6B13-ECFF-3D45D8ED7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59976-1F4A-4016-BBC3-A0074939F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893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1EF0B-75F2-5071-2432-10B36C270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3DAE71-979C-990E-AE00-84D39D77C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2BD50-D82E-D523-9C95-E130DA8F3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3D6B09-E274-1472-2316-B44B0C5BFF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B55F0A-A00C-DEC9-4AE5-6A677ED0FC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28E5AF-6C17-99BF-C3B5-CBD96C054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84DDD-EFE9-400F-A485-7C3BDD776138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DD81F0-6B98-F4BF-8439-206024DBC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A6B4F1-3A48-1704-F124-0020BFDC8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59976-1F4A-4016-BBC3-A0074939F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887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7B17D-E49A-DDF4-2E6C-CB9483AC3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5154DA-522A-C509-14E0-B343194DF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84DDD-EFE9-400F-A485-7C3BDD776138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5404E2-A5C8-FF1C-2E3F-8EDDCD0EC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DAFF4B-4979-C211-1AF9-8088D2F0E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59976-1F4A-4016-BBC3-A0074939F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947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AF88E1-8165-E89F-11C4-0275B860D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84DDD-EFE9-400F-A485-7C3BDD776138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32E31E-A7BF-2FE5-9D49-B43D78271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EEB31F-2174-6146-6B44-C221E113D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59976-1F4A-4016-BBC3-A0074939F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824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70008-D040-76C9-89B0-885AFAE11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3ED72-D174-0DC7-7D2E-045E05189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433AE1-E81C-A199-F601-7AF2891D1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1512E4-8E6C-581A-1ED4-847A496A9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84DDD-EFE9-400F-A485-7C3BDD776138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44E49-156E-51FA-0CEA-882F3BCFF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0CD3A8-5466-588D-ECEC-46B86835F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59976-1F4A-4016-BBC3-A0074939F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700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60747-EC04-5054-AF22-1C8B24D28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4F4909-32EB-978E-473D-C431FB9ADA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5972ED-FBEC-A01C-432F-0648B190A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8DC4A9-04CA-E399-F0D7-6C8029C53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84DDD-EFE9-400F-A485-7C3BDD776138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4FAB1D-2A6F-1940-F9B3-34E55BA1E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024A83-62F1-A891-01C7-7743321D0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59976-1F4A-4016-BBC3-A0074939F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643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5208B-DF6A-7BAA-6453-135A7E738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AE87E9-47B7-E0F3-1145-99E98B2BC3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B86DC7-7102-1EDA-C7AA-5A48330FB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84DDD-EFE9-400F-A485-7C3BDD776138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B46617-BF6F-04E0-A784-E446BE861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AA7457-818B-BB3B-6057-ACF867FB1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59976-1F4A-4016-BBC3-A0074939F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261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A1806E-F655-A372-94DD-2DC36AA997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7CC64A-E478-3C37-2269-27F36FD879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BC4F3-0B58-F601-A97B-50272829B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84DDD-EFE9-400F-A485-7C3BDD776138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F4D6FA-90D1-B947-8B3E-78A6ECF29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BE9FE-4F58-FE6B-971B-FB2B23A0C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59976-1F4A-4016-BBC3-A0074939F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794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E90D4D-E432-BE6D-E04B-033C3454F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A7EF77-EDF4-3BDC-0791-E445F0F622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479544-B968-483C-36E0-B56F960C15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F84DDD-EFE9-400F-A485-7C3BDD776138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C6768-0F72-EB7C-96ED-FF64EF1959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2C54F-2E54-8593-7FAF-E1083A378B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659976-1F4A-4016-BBC3-A0074939F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178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svg"/><Relationship Id="rId5" Type="http://schemas.openxmlformats.org/officeDocument/2006/relationships/image" Target="../media/image3.svg"/><Relationship Id="rId4" Type="http://schemas.openxmlformats.org/officeDocument/2006/relationships/image" Target="../media/image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FBC8AE5-8E87-4D13-3278-F6A6A2E8DE9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" name="Freeform 2"/>
          <p:cNvSpPr/>
          <p:nvPr/>
        </p:nvSpPr>
        <p:spPr>
          <a:xfrm flipV="1">
            <a:off x="10314512" y="-1446147"/>
            <a:ext cx="3557557" cy="5704538"/>
          </a:xfrm>
          <a:custGeom>
            <a:avLst/>
            <a:gdLst/>
            <a:ahLst/>
            <a:cxnLst/>
            <a:rect l="l" t="t" r="r" b="b"/>
            <a:pathLst>
              <a:path w="5336336" h="8556807">
                <a:moveTo>
                  <a:pt x="0" y="8556807"/>
                </a:moveTo>
                <a:lnTo>
                  <a:pt x="5336336" y="8556807"/>
                </a:lnTo>
                <a:lnTo>
                  <a:pt x="5336336" y="0"/>
                </a:lnTo>
                <a:lnTo>
                  <a:pt x="0" y="0"/>
                </a:lnTo>
                <a:lnTo>
                  <a:pt x="0" y="855680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Freeform 3"/>
          <p:cNvSpPr/>
          <p:nvPr/>
        </p:nvSpPr>
        <p:spPr>
          <a:xfrm flipH="1">
            <a:off x="-1680069" y="2599610"/>
            <a:ext cx="3557557" cy="5704538"/>
          </a:xfrm>
          <a:custGeom>
            <a:avLst/>
            <a:gdLst/>
            <a:ahLst/>
            <a:cxnLst/>
            <a:rect l="l" t="t" r="r" b="b"/>
            <a:pathLst>
              <a:path w="5336336" h="8556807">
                <a:moveTo>
                  <a:pt x="5336336" y="0"/>
                </a:moveTo>
                <a:lnTo>
                  <a:pt x="0" y="0"/>
                </a:lnTo>
                <a:lnTo>
                  <a:pt x="0" y="8556807"/>
                </a:lnTo>
                <a:lnTo>
                  <a:pt x="5336336" y="8556807"/>
                </a:lnTo>
                <a:lnTo>
                  <a:pt x="533633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4" name="Freeform 4"/>
          <p:cNvSpPr/>
          <p:nvPr/>
        </p:nvSpPr>
        <p:spPr>
          <a:xfrm flipH="1" flipV="1">
            <a:off x="512458" y="512609"/>
            <a:ext cx="1232813" cy="1232813"/>
          </a:xfrm>
          <a:custGeom>
            <a:avLst/>
            <a:gdLst/>
            <a:ahLst/>
            <a:cxnLst/>
            <a:rect l="l" t="t" r="r" b="b"/>
            <a:pathLst>
              <a:path w="1849220" h="1849220">
                <a:moveTo>
                  <a:pt x="1849219" y="1849219"/>
                </a:moveTo>
                <a:lnTo>
                  <a:pt x="0" y="1849219"/>
                </a:lnTo>
                <a:lnTo>
                  <a:pt x="0" y="0"/>
                </a:lnTo>
                <a:lnTo>
                  <a:pt x="1849219" y="0"/>
                </a:lnTo>
                <a:lnTo>
                  <a:pt x="1849219" y="184921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5" name="Freeform 5"/>
          <p:cNvSpPr/>
          <p:nvPr/>
        </p:nvSpPr>
        <p:spPr>
          <a:xfrm rot="5400000">
            <a:off x="8888676" y="81092"/>
            <a:ext cx="916958" cy="1209417"/>
          </a:xfrm>
          <a:custGeom>
            <a:avLst/>
            <a:gdLst/>
            <a:ahLst/>
            <a:cxnLst/>
            <a:rect l="l" t="t" r="r" b="b"/>
            <a:pathLst>
              <a:path w="1375437" h="1814125">
                <a:moveTo>
                  <a:pt x="0" y="0"/>
                </a:moveTo>
                <a:lnTo>
                  <a:pt x="1375437" y="0"/>
                </a:lnTo>
                <a:lnTo>
                  <a:pt x="1375437" y="1814124"/>
                </a:lnTo>
                <a:lnTo>
                  <a:pt x="0" y="18141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6" name="Group 6"/>
          <p:cNvGrpSpPr/>
          <p:nvPr/>
        </p:nvGrpSpPr>
        <p:grpSpPr>
          <a:xfrm>
            <a:off x="4375336" y="4209373"/>
            <a:ext cx="3441329" cy="403538"/>
            <a:chOff x="0" y="0"/>
            <a:chExt cx="3465735" cy="406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65735" cy="406400"/>
            </a:xfrm>
            <a:custGeom>
              <a:avLst/>
              <a:gdLst/>
              <a:ahLst/>
              <a:cxnLst/>
              <a:rect l="l" t="t" r="r" b="b"/>
              <a:pathLst>
                <a:path w="3465735" h="406400">
                  <a:moveTo>
                    <a:pt x="3262535" y="0"/>
                  </a:moveTo>
                  <a:cubicBezTo>
                    <a:pt x="3374760" y="0"/>
                    <a:pt x="3465735" y="90976"/>
                    <a:pt x="3465735" y="203200"/>
                  </a:cubicBezTo>
                  <a:cubicBezTo>
                    <a:pt x="3465735" y="315424"/>
                    <a:pt x="3374760" y="406400"/>
                    <a:pt x="326253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9E920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465735" cy="444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795986" y="2934673"/>
            <a:ext cx="3049538" cy="3049538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79E920">
                    <a:alpha val="100000"/>
                  </a:srgbClr>
                </a:gs>
                <a:gs pos="100000">
                  <a:srgbClr val="233D0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4268" y="2599610"/>
            <a:ext cx="3726440" cy="3719665"/>
          </a:xfrm>
          <a:custGeom>
            <a:avLst/>
            <a:gdLst/>
            <a:ahLst/>
            <a:cxnLst/>
            <a:rect l="l" t="t" r="r" b="b"/>
            <a:pathLst>
              <a:path w="5589660" h="5579497">
                <a:moveTo>
                  <a:pt x="0" y="0"/>
                </a:moveTo>
                <a:lnTo>
                  <a:pt x="5589660" y="0"/>
                </a:lnTo>
                <a:lnTo>
                  <a:pt x="5589660" y="5579497"/>
                </a:lnTo>
                <a:lnTo>
                  <a:pt x="0" y="55794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3" name="Freeform 13"/>
          <p:cNvSpPr/>
          <p:nvPr/>
        </p:nvSpPr>
        <p:spPr>
          <a:xfrm>
            <a:off x="8583510" y="2599610"/>
            <a:ext cx="3726440" cy="3719665"/>
          </a:xfrm>
          <a:custGeom>
            <a:avLst/>
            <a:gdLst/>
            <a:ahLst/>
            <a:cxnLst/>
            <a:rect l="l" t="t" r="r" b="b"/>
            <a:pathLst>
              <a:path w="5589660" h="5579497">
                <a:moveTo>
                  <a:pt x="0" y="0"/>
                </a:moveTo>
                <a:lnTo>
                  <a:pt x="5589660" y="0"/>
                </a:lnTo>
                <a:lnTo>
                  <a:pt x="5589660" y="5579497"/>
                </a:lnTo>
                <a:lnTo>
                  <a:pt x="0" y="55794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14" name="Group 14"/>
          <p:cNvGrpSpPr/>
          <p:nvPr/>
        </p:nvGrpSpPr>
        <p:grpSpPr>
          <a:xfrm>
            <a:off x="346477" y="2934673"/>
            <a:ext cx="3049538" cy="3049538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79E920">
                    <a:alpha val="100000"/>
                  </a:srgbClr>
                </a:gs>
                <a:gs pos="100000">
                  <a:srgbClr val="233D0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021896" y="3160583"/>
            <a:ext cx="2597719" cy="2597719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25000" r="-25000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72387" y="3160583"/>
            <a:ext cx="2597719" cy="2597719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25136" r="-25136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21" name="Freeform 21"/>
          <p:cNvSpPr/>
          <p:nvPr/>
        </p:nvSpPr>
        <p:spPr>
          <a:xfrm rot="5400000" flipH="1" flipV="1">
            <a:off x="2653777" y="5567492"/>
            <a:ext cx="916958" cy="1209417"/>
          </a:xfrm>
          <a:custGeom>
            <a:avLst/>
            <a:gdLst/>
            <a:ahLst/>
            <a:cxnLst/>
            <a:rect l="l" t="t" r="r" b="b"/>
            <a:pathLst>
              <a:path w="1375437" h="1814125">
                <a:moveTo>
                  <a:pt x="1375436" y="1814124"/>
                </a:moveTo>
                <a:lnTo>
                  <a:pt x="0" y="1814124"/>
                </a:lnTo>
                <a:lnTo>
                  <a:pt x="0" y="0"/>
                </a:lnTo>
                <a:lnTo>
                  <a:pt x="1375436" y="0"/>
                </a:lnTo>
                <a:lnTo>
                  <a:pt x="1375436" y="1814124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2" name="Freeform 22"/>
          <p:cNvSpPr/>
          <p:nvPr/>
        </p:nvSpPr>
        <p:spPr>
          <a:xfrm>
            <a:off x="10446730" y="5112579"/>
            <a:ext cx="1232813" cy="1232813"/>
          </a:xfrm>
          <a:custGeom>
            <a:avLst/>
            <a:gdLst/>
            <a:ahLst/>
            <a:cxnLst/>
            <a:rect l="l" t="t" r="r" b="b"/>
            <a:pathLst>
              <a:path w="1849220" h="1849220">
                <a:moveTo>
                  <a:pt x="0" y="0"/>
                </a:moveTo>
                <a:lnTo>
                  <a:pt x="1849219" y="0"/>
                </a:lnTo>
                <a:lnTo>
                  <a:pt x="1849219" y="1849219"/>
                </a:lnTo>
                <a:lnTo>
                  <a:pt x="0" y="18492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23" name="Group 23"/>
          <p:cNvGrpSpPr/>
          <p:nvPr/>
        </p:nvGrpSpPr>
        <p:grpSpPr>
          <a:xfrm>
            <a:off x="0" y="6244561"/>
            <a:ext cx="12192000" cy="613439"/>
            <a:chOff x="0" y="0"/>
            <a:chExt cx="4816593" cy="24234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816592" cy="242346"/>
            </a:xfrm>
            <a:custGeom>
              <a:avLst/>
              <a:gdLst/>
              <a:ahLst/>
              <a:cxnLst/>
              <a:rect l="l" t="t" r="r" b="b"/>
              <a:pathLst>
                <a:path w="4816592" h="242346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26" name="Freeform 26"/>
          <p:cNvSpPr/>
          <p:nvPr/>
        </p:nvSpPr>
        <p:spPr>
          <a:xfrm>
            <a:off x="8599261" y="5164268"/>
            <a:ext cx="747893" cy="281466"/>
          </a:xfrm>
          <a:custGeom>
            <a:avLst/>
            <a:gdLst/>
            <a:ahLst/>
            <a:cxnLst/>
            <a:rect l="l" t="t" r="r" b="b"/>
            <a:pathLst>
              <a:path w="1121840" h="422199">
                <a:moveTo>
                  <a:pt x="0" y="0"/>
                </a:moveTo>
                <a:lnTo>
                  <a:pt x="1121841" y="0"/>
                </a:lnTo>
                <a:lnTo>
                  <a:pt x="1121841" y="422199"/>
                </a:lnTo>
                <a:lnTo>
                  <a:pt x="0" y="422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360269" r="-71960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7" name="Freeform 27"/>
          <p:cNvSpPr/>
          <p:nvPr/>
        </p:nvSpPr>
        <p:spPr>
          <a:xfrm>
            <a:off x="1926514" y="988282"/>
            <a:ext cx="747893" cy="281466"/>
          </a:xfrm>
          <a:custGeom>
            <a:avLst/>
            <a:gdLst/>
            <a:ahLst/>
            <a:cxnLst/>
            <a:rect l="l" t="t" r="r" b="b"/>
            <a:pathLst>
              <a:path w="1121840" h="422199">
                <a:moveTo>
                  <a:pt x="0" y="0"/>
                </a:moveTo>
                <a:lnTo>
                  <a:pt x="1121840" y="0"/>
                </a:lnTo>
                <a:lnTo>
                  <a:pt x="1121840" y="422199"/>
                </a:lnTo>
                <a:lnTo>
                  <a:pt x="0" y="422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360269" r="-71960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8" name="Freeform 28"/>
          <p:cNvSpPr/>
          <p:nvPr/>
        </p:nvSpPr>
        <p:spPr>
          <a:xfrm>
            <a:off x="346477" y="6381861"/>
            <a:ext cx="1745792" cy="362252"/>
          </a:xfrm>
          <a:custGeom>
            <a:avLst/>
            <a:gdLst/>
            <a:ahLst/>
            <a:cxnLst/>
            <a:rect l="l" t="t" r="r" b="b"/>
            <a:pathLst>
              <a:path w="2618688" h="54337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9" name="TextBox 29"/>
          <p:cNvSpPr txBox="1"/>
          <p:nvPr/>
        </p:nvSpPr>
        <p:spPr>
          <a:xfrm>
            <a:off x="1877489" y="1672437"/>
            <a:ext cx="8437023" cy="971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06"/>
              </a:lnSpc>
              <a:spcBef>
                <a:spcPct val="0"/>
              </a:spcBef>
            </a:pPr>
            <a:r>
              <a:rPr lang="en-US" sz="5932" b="1" spc="-291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AR Educational Suite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300731" y="2745139"/>
            <a:ext cx="5590539" cy="980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70"/>
              </a:lnSpc>
              <a:spcBef>
                <a:spcPct val="0"/>
              </a:spcBef>
            </a:pPr>
            <a:r>
              <a:rPr lang="en-US" sz="2835" b="1" spc="-139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For Primary Students’ Geometry and Literacy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704765" y="4207907"/>
            <a:ext cx="2782471" cy="350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7"/>
              </a:lnSpc>
              <a:spcBef>
                <a:spcPct val="0"/>
              </a:spcBef>
            </a:pPr>
            <a:r>
              <a:rPr lang="en-US" sz="2133" b="1" spc="-64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R26-IM-005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666565" y="6446274"/>
            <a:ext cx="6858870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2"/>
              </a:lnSpc>
              <a:spcBef>
                <a:spcPct val="0"/>
              </a:spcBef>
            </a:pPr>
            <a:r>
              <a:rPr lang="en-US" sz="1467" b="1" spc="35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SLIIT  |  Faculty of Computing  |  Interactive Media Specialization  | 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BAC03-5EDB-B36B-708B-53023E939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7F59935-57A4-CD80-91B1-FB3E53E6EC29}"/>
              </a:ext>
            </a:extLst>
          </p:cNvPr>
          <p:cNvSpPr/>
          <p:nvPr/>
        </p:nvSpPr>
        <p:spPr>
          <a:xfrm>
            <a:off x="-3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75D3E58B-B143-5E20-5B99-5F8D147A0F05}"/>
              </a:ext>
            </a:extLst>
          </p:cNvPr>
          <p:cNvSpPr/>
          <p:nvPr/>
        </p:nvSpPr>
        <p:spPr>
          <a:xfrm flipV="1">
            <a:off x="10314512" y="-1446147"/>
            <a:ext cx="3557557" cy="5704538"/>
          </a:xfrm>
          <a:custGeom>
            <a:avLst/>
            <a:gdLst/>
            <a:ahLst/>
            <a:cxnLst/>
            <a:rect l="l" t="t" r="r" b="b"/>
            <a:pathLst>
              <a:path w="5336336" h="8556807">
                <a:moveTo>
                  <a:pt x="0" y="8556807"/>
                </a:moveTo>
                <a:lnTo>
                  <a:pt x="5336336" y="8556807"/>
                </a:lnTo>
                <a:lnTo>
                  <a:pt x="5336336" y="0"/>
                </a:lnTo>
                <a:lnTo>
                  <a:pt x="0" y="0"/>
                </a:lnTo>
                <a:lnTo>
                  <a:pt x="0" y="855680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7D55FDA-B930-A89F-D6E8-351D4E7582E1}"/>
              </a:ext>
            </a:extLst>
          </p:cNvPr>
          <p:cNvSpPr/>
          <p:nvPr/>
        </p:nvSpPr>
        <p:spPr>
          <a:xfrm flipH="1">
            <a:off x="-2686076" y="2660570"/>
            <a:ext cx="3557557" cy="5704538"/>
          </a:xfrm>
          <a:custGeom>
            <a:avLst/>
            <a:gdLst/>
            <a:ahLst/>
            <a:cxnLst/>
            <a:rect l="l" t="t" r="r" b="b"/>
            <a:pathLst>
              <a:path w="5336336" h="8556807">
                <a:moveTo>
                  <a:pt x="5336336" y="0"/>
                </a:moveTo>
                <a:lnTo>
                  <a:pt x="0" y="0"/>
                </a:lnTo>
                <a:lnTo>
                  <a:pt x="0" y="8556807"/>
                </a:lnTo>
                <a:lnTo>
                  <a:pt x="5336336" y="8556807"/>
                </a:lnTo>
                <a:lnTo>
                  <a:pt x="533633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ACA40C52-397F-A4D7-D905-A4FDB832CC41}"/>
              </a:ext>
            </a:extLst>
          </p:cNvPr>
          <p:cNvSpPr/>
          <p:nvPr/>
        </p:nvSpPr>
        <p:spPr>
          <a:xfrm rot="5400000" flipH="1" flipV="1">
            <a:off x="1132723" y="5777152"/>
            <a:ext cx="916958" cy="1209417"/>
          </a:xfrm>
          <a:custGeom>
            <a:avLst/>
            <a:gdLst/>
            <a:ahLst/>
            <a:cxnLst/>
            <a:rect l="l" t="t" r="r" b="b"/>
            <a:pathLst>
              <a:path w="1375437" h="1814125">
                <a:moveTo>
                  <a:pt x="1375436" y="1814124"/>
                </a:moveTo>
                <a:lnTo>
                  <a:pt x="0" y="1814124"/>
                </a:lnTo>
                <a:lnTo>
                  <a:pt x="0" y="0"/>
                </a:lnTo>
                <a:lnTo>
                  <a:pt x="1375436" y="0"/>
                </a:lnTo>
                <a:lnTo>
                  <a:pt x="1375436" y="1814124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23" name="Group 23">
            <a:extLst>
              <a:ext uri="{FF2B5EF4-FFF2-40B4-BE49-F238E27FC236}">
                <a16:creationId xmlns:a16="http://schemas.microsoft.com/office/drawing/2014/main" id="{31A74D86-AFDC-08CD-A585-D32F89CDCEA1}"/>
              </a:ext>
            </a:extLst>
          </p:cNvPr>
          <p:cNvGrpSpPr/>
          <p:nvPr/>
        </p:nvGrpSpPr>
        <p:grpSpPr>
          <a:xfrm>
            <a:off x="0" y="6244561"/>
            <a:ext cx="12192000" cy="613439"/>
            <a:chOff x="0" y="0"/>
            <a:chExt cx="4816593" cy="242346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8FE187EF-C06C-A758-1DF6-EE612985B8DD}"/>
                </a:ext>
              </a:extLst>
            </p:cNvPr>
            <p:cNvSpPr/>
            <p:nvPr/>
          </p:nvSpPr>
          <p:spPr>
            <a:xfrm>
              <a:off x="0" y="0"/>
              <a:ext cx="4816592" cy="242346"/>
            </a:xfrm>
            <a:custGeom>
              <a:avLst/>
              <a:gdLst/>
              <a:ahLst/>
              <a:cxnLst/>
              <a:rect l="l" t="t" r="r" b="b"/>
              <a:pathLst>
                <a:path w="4816592" h="242346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B63C66B8-3D17-C777-B68C-04F5CB59AF76}"/>
                </a:ext>
              </a:extLst>
            </p:cNvPr>
            <p:cNvSpPr txBox="1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26" name="Freeform 26">
            <a:extLst>
              <a:ext uri="{FF2B5EF4-FFF2-40B4-BE49-F238E27FC236}">
                <a16:creationId xmlns:a16="http://schemas.microsoft.com/office/drawing/2014/main" id="{C6D15903-A2BD-C68D-1761-372E486EB11F}"/>
              </a:ext>
            </a:extLst>
          </p:cNvPr>
          <p:cNvSpPr/>
          <p:nvPr/>
        </p:nvSpPr>
        <p:spPr>
          <a:xfrm>
            <a:off x="8599261" y="5164268"/>
            <a:ext cx="747893" cy="281466"/>
          </a:xfrm>
          <a:custGeom>
            <a:avLst/>
            <a:gdLst/>
            <a:ahLst/>
            <a:cxnLst/>
            <a:rect l="l" t="t" r="r" b="b"/>
            <a:pathLst>
              <a:path w="1121840" h="422199">
                <a:moveTo>
                  <a:pt x="0" y="0"/>
                </a:moveTo>
                <a:lnTo>
                  <a:pt x="1121841" y="0"/>
                </a:lnTo>
                <a:lnTo>
                  <a:pt x="1121841" y="422199"/>
                </a:lnTo>
                <a:lnTo>
                  <a:pt x="0" y="422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360269" r="-71960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C81B3383-3BC1-F9B9-F728-BD1966D984C4}"/>
              </a:ext>
            </a:extLst>
          </p:cNvPr>
          <p:cNvSpPr/>
          <p:nvPr/>
        </p:nvSpPr>
        <p:spPr>
          <a:xfrm>
            <a:off x="346477" y="6381861"/>
            <a:ext cx="1745792" cy="362252"/>
          </a:xfrm>
          <a:custGeom>
            <a:avLst/>
            <a:gdLst/>
            <a:ahLst/>
            <a:cxnLst/>
            <a:rect l="l" t="t" r="r" b="b"/>
            <a:pathLst>
              <a:path w="2618688" h="54337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A8B27E87-1858-3A39-99AF-AB4DB3DD2561}"/>
              </a:ext>
            </a:extLst>
          </p:cNvPr>
          <p:cNvSpPr txBox="1"/>
          <p:nvPr/>
        </p:nvSpPr>
        <p:spPr>
          <a:xfrm>
            <a:off x="2666565" y="6446274"/>
            <a:ext cx="6858870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2"/>
              </a:lnSpc>
              <a:spcBef>
                <a:spcPct val="0"/>
              </a:spcBef>
            </a:pPr>
            <a:r>
              <a:rPr lang="en-US" sz="1467" b="1" spc="35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SLIIT  |  Faculty of Computing  |  Interactive Media Specialization  |  2026</a:t>
            </a:r>
          </a:p>
        </p:txBody>
      </p:sp>
      <p:pic>
        <p:nvPicPr>
          <p:cNvPr id="4" name="WhatsApp Video 2026-08-31 at 12.51.01 PM">
            <a:hlinkClick r:id="" action="ppaction://media"/>
            <a:extLst>
              <a:ext uri="{FF2B5EF4-FFF2-40B4-BE49-F238E27FC236}">
                <a16:creationId xmlns:a16="http://schemas.microsoft.com/office/drawing/2014/main" id="{1263AA62-678A-3034-12A9-35FEBF53D27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19373" y="249864"/>
            <a:ext cx="10141401" cy="570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262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9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2F1B4-7B30-8890-E9C2-AC239FD52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455BFFC-D3AC-44EC-3C97-9B0E79381F83}"/>
              </a:ext>
            </a:extLst>
          </p:cNvPr>
          <p:cNvSpPr/>
          <p:nvPr/>
        </p:nvSpPr>
        <p:spPr>
          <a:xfrm>
            <a:off x="-3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5602B126-F73E-72CC-9B9C-51B6A73A81B3}"/>
              </a:ext>
            </a:extLst>
          </p:cNvPr>
          <p:cNvSpPr/>
          <p:nvPr/>
        </p:nvSpPr>
        <p:spPr>
          <a:xfrm flipV="1">
            <a:off x="10314512" y="-1446147"/>
            <a:ext cx="3557557" cy="5704538"/>
          </a:xfrm>
          <a:custGeom>
            <a:avLst/>
            <a:gdLst/>
            <a:ahLst/>
            <a:cxnLst/>
            <a:rect l="l" t="t" r="r" b="b"/>
            <a:pathLst>
              <a:path w="5336336" h="8556807">
                <a:moveTo>
                  <a:pt x="0" y="8556807"/>
                </a:moveTo>
                <a:lnTo>
                  <a:pt x="5336336" y="8556807"/>
                </a:lnTo>
                <a:lnTo>
                  <a:pt x="5336336" y="0"/>
                </a:lnTo>
                <a:lnTo>
                  <a:pt x="0" y="0"/>
                </a:lnTo>
                <a:lnTo>
                  <a:pt x="0" y="855680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7896706-5880-6528-3CA5-B2574B37C9BA}"/>
              </a:ext>
            </a:extLst>
          </p:cNvPr>
          <p:cNvSpPr/>
          <p:nvPr/>
        </p:nvSpPr>
        <p:spPr>
          <a:xfrm flipH="1">
            <a:off x="-2686076" y="2660570"/>
            <a:ext cx="3557557" cy="5704538"/>
          </a:xfrm>
          <a:custGeom>
            <a:avLst/>
            <a:gdLst/>
            <a:ahLst/>
            <a:cxnLst/>
            <a:rect l="l" t="t" r="r" b="b"/>
            <a:pathLst>
              <a:path w="5336336" h="8556807">
                <a:moveTo>
                  <a:pt x="5336336" y="0"/>
                </a:moveTo>
                <a:lnTo>
                  <a:pt x="0" y="0"/>
                </a:lnTo>
                <a:lnTo>
                  <a:pt x="0" y="8556807"/>
                </a:lnTo>
                <a:lnTo>
                  <a:pt x="5336336" y="8556807"/>
                </a:lnTo>
                <a:lnTo>
                  <a:pt x="533633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22A5E1B2-E541-A1B8-0684-FA9AE5B0EF50}"/>
              </a:ext>
            </a:extLst>
          </p:cNvPr>
          <p:cNvSpPr/>
          <p:nvPr/>
        </p:nvSpPr>
        <p:spPr>
          <a:xfrm rot="5400000" flipH="1" flipV="1">
            <a:off x="1132723" y="5777152"/>
            <a:ext cx="916958" cy="1209417"/>
          </a:xfrm>
          <a:custGeom>
            <a:avLst/>
            <a:gdLst/>
            <a:ahLst/>
            <a:cxnLst/>
            <a:rect l="l" t="t" r="r" b="b"/>
            <a:pathLst>
              <a:path w="1375437" h="1814125">
                <a:moveTo>
                  <a:pt x="1375436" y="1814124"/>
                </a:moveTo>
                <a:lnTo>
                  <a:pt x="0" y="1814124"/>
                </a:lnTo>
                <a:lnTo>
                  <a:pt x="0" y="0"/>
                </a:lnTo>
                <a:lnTo>
                  <a:pt x="1375436" y="0"/>
                </a:lnTo>
                <a:lnTo>
                  <a:pt x="1375436" y="1814124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23" name="Group 23">
            <a:extLst>
              <a:ext uri="{FF2B5EF4-FFF2-40B4-BE49-F238E27FC236}">
                <a16:creationId xmlns:a16="http://schemas.microsoft.com/office/drawing/2014/main" id="{48C3E177-76CC-CB32-648E-25937C935551}"/>
              </a:ext>
            </a:extLst>
          </p:cNvPr>
          <p:cNvGrpSpPr/>
          <p:nvPr/>
        </p:nvGrpSpPr>
        <p:grpSpPr>
          <a:xfrm>
            <a:off x="0" y="6244561"/>
            <a:ext cx="12192000" cy="613439"/>
            <a:chOff x="0" y="0"/>
            <a:chExt cx="4816593" cy="242346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A4223EE5-24E2-1D1C-B589-FDB02543C452}"/>
                </a:ext>
              </a:extLst>
            </p:cNvPr>
            <p:cNvSpPr/>
            <p:nvPr/>
          </p:nvSpPr>
          <p:spPr>
            <a:xfrm>
              <a:off x="0" y="0"/>
              <a:ext cx="4816592" cy="242346"/>
            </a:xfrm>
            <a:custGeom>
              <a:avLst/>
              <a:gdLst/>
              <a:ahLst/>
              <a:cxnLst/>
              <a:rect l="l" t="t" r="r" b="b"/>
              <a:pathLst>
                <a:path w="4816592" h="242346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B48F531B-117E-3226-5E85-6AA2816496C8}"/>
                </a:ext>
              </a:extLst>
            </p:cNvPr>
            <p:cNvSpPr txBox="1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26" name="Freeform 26">
            <a:extLst>
              <a:ext uri="{FF2B5EF4-FFF2-40B4-BE49-F238E27FC236}">
                <a16:creationId xmlns:a16="http://schemas.microsoft.com/office/drawing/2014/main" id="{9ABB846D-4ACE-0CA0-C8DD-3A6BE070510F}"/>
              </a:ext>
            </a:extLst>
          </p:cNvPr>
          <p:cNvSpPr/>
          <p:nvPr/>
        </p:nvSpPr>
        <p:spPr>
          <a:xfrm>
            <a:off x="8599261" y="5164268"/>
            <a:ext cx="747893" cy="281466"/>
          </a:xfrm>
          <a:custGeom>
            <a:avLst/>
            <a:gdLst/>
            <a:ahLst/>
            <a:cxnLst/>
            <a:rect l="l" t="t" r="r" b="b"/>
            <a:pathLst>
              <a:path w="1121840" h="422199">
                <a:moveTo>
                  <a:pt x="0" y="0"/>
                </a:moveTo>
                <a:lnTo>
                  <a:pt x="1121841" y="0"/>
                </a:lnTo>
                <a:lnTo>
                  <a:pt x="1121841" y="422199"/>
                </a:lnTo>
                <a:lnTo>
                  <a:pt x="0" y="422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360269" r="-71960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C18A5547-8595-46A5-41E9-8C2C3C2D451E}"/>
              </a:ext>
            </a:extLst>
          </p:cNvPr>
          <p:cNvSpPr/>
          <p:nvPr/>
        </p:nvSpPr>
        <p:spPr>
          <a:xfrm>
            <a:off x="346477" y="6381861"/>
            <a:ext cx="1745792" cy="362252"/>
          </a:xfrm>
          <a:custGeom>
            <a:avLst/>
            <a:gdLst/>
            <a:ahLst/>
            <a:cxnLst/>
            <a:rect l="l" t="t" r="r" b="b"/>
            <a:pathLst>
              <a:path w="2618688" h="54337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2B5CB170-A9A1-7510-16CE-191222220ADB}"/>
              </a:ext>
            </a:extLst>
          </p:cNvPr>
          <p:cNvSpPr txBox="1"/>
          <p:nvPr/>
        </p:nvSpPr>
        <p:spPr>
          <a:xfrm>
            <a:off x="2666565" y="6446274"/>
            <a:ext cx="6858870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2"/>
              </a:lnSpc>
              <a:spcBef>
                <a:spcPct val="0"/>
              </a:spcBef>
            </a:pPr>
            <a:r>
              <a:rPr lang="en-US" sz="1467" b="1" spc="35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SLIIT  |  Faculty of Computing  |  Interactive Media Specialization  | 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F415CA-0401-4E57-2C0F-23EB5AEA01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087" y="1544524"/>
            <a:ext cx="11293819" cy="3330229"/>
          </a:xfrm>
          <a:prstGeom prst="rect">
            <a:avLst/>
          </a:prstGeom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3299307A-D0C5-1B99-7282-F87FC2C9DBD0}"/>
              </a:ext>
            </a:extLst>
          </p:cNvPr>
          <p:cNvGrpSpPr/>
          <p:nvPr/>
        </p:nvGrpSpPr>
        <p:grpSpPr>
          <a:xfrm>
            <a:off x="490017" y="347697"/>
            <a:ext cx="2768237" cy="573490"/>
            <a:chOff x="0" y="0"/>
            <a:chExt cx="2065716" cy="406400"/>
          </a:xfrm>
        </p:grpSpPr>
        <p:sp>
          <p:nvSpPr>
            <p:cNvPr id="7" name="Freeform 12">
              <a:extLst>
                <a:ext uri="{FF2B5EF4-FFF2-40B4-BE49-F238E27FC236}">
                  <a16:creationId xmlns:a16="http://schemas.microsoft.com/office/drawing/2014/main" id="{655CDCEB-4C11-C499-112C-832D6821D55B}"/>
                </a:ext>
              </a:extLst>
            </p:cNvPr>
            <p:cNvSpPr/>
            <p:nvPr/>
          </p:nvSpPr>
          <p:spPr>
            <a:xfrm>
              <a:off x="0" y="0"/>
              <a:ext cx="2065716" cy="406400"/>
            </a:xfrm>
            <a:custGeom>
              <a:avLst/>
              <a:gdLst/>
              <a:ahLst/>
              <a:cxnLst/>
              <a:rect l="l" t="t" r="r" b="b"/>
              <a:pathLst>
                <a:path w="2065716" h="406400">
                  <a:moveTo>
                    <a:pt x="1862516" y="0"/>
                  </a:moveTo>
                  <a:cubicBezTo>
                    <a:pt x="1974740" y="0"/>
                    <a:pt x="2065716" y="90976"/>
                    <a:pt x="2065716" y="203200"/>
                  </a:cubicBezTo>
                  <a:cubicBezTo>
                    <a:pt x="2065716" y="315424"/>
                    <a:pt x="1974740" y="406400"/>
                    <a:pt x="186251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9E92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13">
              <a:extLst>
                <a:ext uri="{FF2B5EF4-FFF2-40B4-BE49-F238E27FC236}">
                  <a16:creationId xmlns:a16="http://schemas.microsoft.com/office/drawing/2014/main" id="{B7B1FBE1-FE07-4438-D4D8-53DB79EE439F}"/>
                </a:ext>
              </a:extLst>
            </p:cNvPr>
            <p:cNvSpPr txBox="1"/>
            <p:nvPr/>
          </p:nvSpPr>
          <p:spPr>
            <a:xfrm>
              <a:off x="0" y="-38100"/>
              <a:ext cx="206571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24">
            <a:extLst>
              <a:ext uri="{FF2B5EF4-FFF2-40B4-BE49-F238E27FC236}">
                <a16:creationId xmlns:a16="http://schemas.microsoft.com/office/drawing/2014/main" id="{C3DDDAF0-0431-E69B-BBE6-3996B5AB6E34}"/>
              </a:ext>
            </a:extLst>
          </p:cNvPr>
          <p:cNvSpPr txBox="1"/>
          <p:nvPr/>
        </p:nvSpPr>
        <p:spPr>
          <a:xfrm>
            <a:off x="386762" y="347697"/>
            <a:ext cx="2974746" cy="5734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2800" b="1" spc="-17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PP1 Comment</a:t>
            </a:r>
          </a:p>
        </p:txBody>
      </p:sp>
    </p:spTree>
    <p:extLst>
      <p:ext uri="{BB962C8B-B14F-4D97-AF65-F5344CB8AC3E}">
        <p14:creationId xmlns:p14="http://schemas.microsoft.com/office/powerpoint/2010/main" val="1476110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A7480-6DB3-23A6-19C8-411917526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A9690DE-0754-E03E-E95D-A7256E03607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9395CEA6-C43F-B284-ED4B-D3C085984617}"/>
              </a:ext>
            </a:extLst>
          </p:cNvPr>
          <p:cNvSpPr/>
          <p:nvPr/>
        </p:nvSpPr>
        <p:spPr>
          <a:xfrm flipV="1">
            <a:off x="10314512" y="-1446147"/>
            <a:ext cx="3557557" cy="5704538"/>
          </a:xfrm>
          <a:custGeom>
            <a:avLst/>
            <a:gdLst/>
            <a:ahLst/>
            <a:cxnLst/>
            <a:rect l="l" t="t" r="r" b="b"/>
            <a:pathLst>
              <a:path w="5336336" h="8556807">
                <a:moveTo>
                  <a:pt x="0" y="8556807"/>
                </a:moveTo>
                <a:lnTo>
                  <a:pt x="5336336" y="8556807"/>
                </a:lnTo>
                <a:lnTo>
                  <a:pt x="5336336" y="0"/>
                </a:lnTo>
                <a:lnTo>
                  <a:pt x="0" y="0"/>
                </a:lnTo>
                <a:lnTo>
                  <a:pt x="0" y="855680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005897D-FD5F-2F0D-CA9C-1A61827210BF}"/>
              </a:ext>
            </a:extLst>
          </p:cNvPr>
          <p:cNvSpPr/>
          <p:nvPr/>
        </p:nvSpPr>
        <p:spPr>
          <a:xfrm flipH="1">
            <a:off x="-2686076" y="2660570"/>
            <a:ext cx="3557557" cy="5704538"/>
          </a:xfrm>
          <a:custGeom>
            <a:avLst/>
            <a:gdLst/>
            <a:ahLst/>
            <a:cxnLst/>
            <a:rect l="l" t="t" r="r" b="b"/>
            <a:pathLst>
              <a:path w="5336336" h="8556807">
                <a:moveTo>
                  <a:pt x="5336336" y="0"/>
                </a:moveTo>
                <a:lnTo>
                  <a:pt x="0" y="0"/>
                </a:lnTo>
                <a:lnTo>
                  <a:pt x="0" y="8556807"/>
                </a:lnTo>
                <a:lnTo>
                  <a:pt x="5336336" y="8556807"/>
                </a:lnTo>
                <a:lnTo>
                  <a:pt x="533633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C3BE1625-4B7A-B5C8-AE02-E96313026DE3}"/>
              </a:ext>
            </a:extLst>
          </p:cNvPr>
          <p:cNvSpPr/>
          <p:nvPr/>
        </p:nvSpPr>
        <p:spPr>
          <a:xfrm rot="5400000" flipH="1" flipV="1">
            <a:off x="1132723" y="5777152"/>
            <a:ext cx="916958" cy="1209417"/>
          </a:xfrm>
          <a:custGeom>
            <a:avLst/>
            <a:gdLst/>
            <a:ahLst/>
            <a:cxnLst/>
            <a:rect l="l" t="t" r="r" b="b"/>
            <a:pathLst>
              <a:path w="1375437" h="1814125">
                <a:moveTo>
                  <a:pt x="1375436" y="1814124"/>
                </a:moveTo>
                <a:lnTo>
                  <a:pt x="0" y="1814124"/>
                </a:lnTo>
                <a:lnTo>
                  <a:pt x="0" y="0"/>
                </a:lnTo>
                <a:lnTo>
                  <a:pt x="1375436" y="0"/>
                </a:lnTo>
                <a:lnTo>
                  <a:pt x="1375436" y="1814124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23" name="Group 23">
            <a:extLst>
              <a:ext uri="{FF2B5EF4-FFF2-40B4-BE49-F238E27FC236}">
                <a16:creationId xmlns:a16="http://schemas.microsoft.com/office/drawing/2014/main" id="{F9B2FB4F-1282-FB0B-D0E1-CF86505F160B}"/>
              </a:ext>
            </a:extLst>
          </p:cNvPr>
          <p:cNvGrpSpPr/>
          <p:nvPr/>
        </p:nvGrpSpPr>
        <p:grpSpPr>
          <a:xfrm>
            <a:off x="0" y="6244561"/>
            <a:ext cx="12192000" cy="613439"/>
            <a:chOff x="0" y="0"/>
            <a:chExt cx="4816593" cy="242346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CF9EF094-D2F3-9B5C-B1DC-66BFAFFEF6B9}"/>
                </a:ext>
              </a:extLst>
            </p:cNvPr>
            <p:cNvSpPr/>
            <p:nvPr/>
          </p:nvSpPr>
          <p:spPr>
            <a:xfrm>
              <a:off x="0" y="0"/>
              <a:ext cx="4816592" cy="242346"/>
            </a:xfrm>
            <a:custGeom>
              <a:avLst/>
              <a:gdLst/>
              <a:ahLst/>
              <a:cxnLst/>
              <a:rect l="l" t="t" r="r" b="b"/>
              <a:pathLst>
                <a:path w="4816592" h="242346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FCEA352B-C423-BD98-94DE-BDEE1D83CF62}"/>
                </a:ext>
              </a:extLst>
            </p:cNvPr>
            <p:cNvSpPr txBox="1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26" name="Freeform 26">
            <a:extLst>
              <a:ext uri="{FF2B5EF4-FFF2-40B4-BE49-F238E27FC236}">
                <a16:creationId xmlns:a16="http://schemas.microsoft.com/office/drawing/2014/main" id="{B6332D60-D7DD-465A-D0D7-DBB6056AE325}"/>
              </a:ext>
            </a:extLst>
          </p:cNvPr>
          <p:cNvSpPr/>
          <p:nvPr/>
        </p:nvSpPr>
        <p:spPr>
          <a:xfrm>
            <a:off x="8599261" y="5164268"/>
            <a:ext cx="747893" cy="281466"/>
          </a:xfrm>
          <a:custGeom>
            <a:avLst/>
            <a:gdLst/>
            <a:ahLst/>
            <a:cxnLst/>
            <a:rect l="l" t="t" r="r" b="b"/>
            <a:pathLst>
              <a:path w="1121840" h="422199">
                <a:moveTo>
                  <a:pt x="0" y="0"/>
                </a:moveTo>
                <a:lnTo>
                  <a:pt x="1121841" y="0"/>
                </a:lnTo>
                <a:lnTo>
                  <a:pt x="1121841" y="422199"/>
                </a:lnTo>
                <a:lnTo>
                  <a:pt x="0" y="422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360269" r="-71960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5051B26E-62A3-57E1-F9A8-9C14C65BEFA8}"/>
              </a:ext>
            </a:extLst>
          </p:cNvPr>
          <p:cNvSpPr/>
          <p:nvPr/>
        </p:nvSpPr>
        <p:spPr>
          <a:xfrm>
            <a:off x="346477" y="6381861"/>
            <a:ext cx="1745792" cy="362252"/>
          </a:xfrm>
          <a:custGeom>
            <a:avLst/>
            <a:gdLst/>
            <a:ahLst/>
            <a:cxnLst/>
            <a:rect l="l" t="t" r="r" b="b"/>
            <a:pathLst>
              <a:path w="2618688" h="54337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18F00581-E45A-1A5C-9AF6-1E8A875966F1}"/>
              </a:ext>
            </a:extLst>
          </p:cNvPr>
          <p:cNvSpPr txBox="1"/>
          <p:nvPr/>
        </p:nvSpPr>
        <p:spPr>
          <a:xfrm>
            <a:off x="2666565" y="6446274"/>
            <a:ext cx="6858870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2"/>
              </a:lnSpc>
              <a:spcBef>
                <a:spcPct val="0"/>
              </a:spcBef>
            </a:pPr>
            <a:r>
              <a:rPr lang="en-US" sz="1467" b="1" spc="35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SLIIT  |  Faculty of Computing  |  Interactive Media Specialization  |  2026</a:t>
            </a:r>
          </a:p>
        </p:txBody>
      </p:sp>
      <p:grpSp>
        <p:nvGrpSpPr>
          <p:cNvPr id="4" name="Group 11">
            <a:extLst>
              <a:ext uri="{FF2B5EF4-FFF2-40B4-BE49-F238E27FC236}">
                <a16:creationId xmlns:a16="http://schemas.microsoft.com/office/drawing/2014/main" id="{BA167351-62B0-9166-CA86-8DA0E02F2BD8}"/>
              </a:ext>
            </a:extLst>
          </p:cNvPr>
          <p:cNvGrpSpPr/>
          <p:nvPr/>
        </p:nvGrpSpPr>
        <p:grpSpPr>
          <a:xfrm>
            <a:off x="490017" y="347697"/>
            <a:ext cx="2768237" cy="573490"/>
            <a:chOff x="0" y="0"/>
            <a:chExt cx="2065716" cy="406400"/>
          </a:xfrm>
        </p:grpSpPr>
        <p:sp>
          <p:nvSpPr>
            <p:cNvPr id="5" name="Freeform 12">
              <a:extLst>
                <a:ext uri="{FF2B5EF4-FFF2-40B4-BE49-F238E27FC236}">
                  <a16:creationId xmlns:a16="http://schemas.microsoft.com/office/drawing/2014/main" id="{AF763681-D4B7-F665-0C8D-3524D293AA05}"/>
                </a:ext>
              </a:extLst>
            </p:cNvPr>
            <p:cNvSpPr/>
            <p:nvPr/>
          </p:nvSpPr>
          <p:spPr>
            <a:xfrm>
              <a:off x="0" y="0"/>
              <a:ext cx="2065716" cy="406400"/>
            </a:xfrm>
            <a:custGeom>
              <a:avLst/>
              <a:gdLst/>
              <a:ahLst/>
              <a:cxnLst/>
              <a:rect l="l" t="t" r="r" b="b"/>
              <a:pathLst>
                <a:path w="2065716" h="406400">
                  <a:moveTo>
                    <a:pt x="1862516" y="0"/>
                  </a:moveTo>
                  <a:cubicBezTo>
                    <a:pt x="1974740" y="0"/>
                    <a:pt x="2065716" y="90976"/>
                    <a:pt x="2065716" y="203200"/>
                  </a:cubicBezTo>
                  <a:cubicBezTo>
                    <a:pt x="2065716" y="315424"/>
                    <a:pt x="1974740" y="406400"/>
                    <a:pt x="186251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9E92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13">
              <a:extLst>
                <a:ext uri="{FF2B5EF4-FFF2-40B4-BE49-F238E27FC236}">
                  <a16:creationId xmlns:a16="http://schemas.microsoft.com/office/drawing/2014/main" id="{4753F826-0E7C-7AA5-2F4C-33A563ED9AFD}"/>
                </a:ext>
              </a:extLst>
            </p:cNvPr>
            <p:cNvSpPr txBox="1"/>
            <p:nvPr/>
          </p:nvSpPr>
          <p:spPr>
            <a:xfrm>
              <a:off x="0" y="-38100"/>
              <a:ext cx="206571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24">
            <a:extLst>
              <a:ext uri="{FF2B5EF4-FFF2-40B4-BE49-F238E27FC236}">
                <a16:creationId xmlns:a16="http://schemas.microsoft.com/office/drawing/2014/main" id="{AA5FECE8-0EC9-438E-F8F4-351651EA3B14}"/>
              </a:ext>
            </a:extLst>
          </p:cNvPr>
          <p:cNvSpPr txBox="1"/>
          <p:nvPr/>
        </p:nvSpPr>
        <p:spPr>
          <a:xfrm>
            <a:off x="386762" y="347697"/>
            <a:ext cx="2974746" cy="5734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2800" b="1" spc="-17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Problem</a:t>
            </a:r>
          </a:p>
        </p:txBody>
      </p:sp>
      <p:sp>
        <p:nvSpPr>
          <p:cNvPr id="8" name="TextBox 26">
            <a:extLst>
              <a:ext uri="{FF2B5EF4-FFF2-40B4-BE49-F238E27FC236}">
                <a16:creationId xmlns:a16="http://schemas.microsoft.com/office/drawing/2014/main" id="{CE6C4D12-52FC-A16B-018B-6FB3BBFB65F6}"/>
              </a:ext>
            </a:extLst>
          </p:cNvPr>
          <p:cNvSpPr txBox="1"/>
          <p:nvPr/>
        </p:nvSpPr>
        <p:spPr>
          <a:xfrm>
            <a:off x="490017" y="950007"/>
            <a:ext cx="9611926" cy="16817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09"/>
              </a:lnSpc>
            </a:pPr>
            <a:r>
              <a:rPr lang="en-US" sz="16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How can a mobile-based AI and Augmented Reality (AR) system be designed to accurately convert student-drawn 2D sketches into validated 3D geometric models, verify geometric net correctness, and simultaneously support English letter stroke guidance and vocabulary learning in a single low-cost, real-time interactive educational environment optimized for primary school learners (ages 6–12)?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8E52C6E-0E31-E064-C260-3C041F05E90A}"/>
              </a:ext>
            </a:extLst>
          </p:cNvPr>
          <p:cNvGrpSpPr/>
          <p:nvPr/>
        </p:nvGrpSpPr>
        <p:grpSpPr>
          <a:xfrm>
            <a:off x="465633" y="2833462"/>
            <a:ext cx="2768237" cy="573490"/>
            <a:chOff x="0" y="0"/>
            <a:chExt cx="2065716" cy="406400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17119167-0029-86A9-F9C2-E40308330DFD}"/>
                </a:ext>
              </a:extLst>
            </p:cNvPr>
            <p:cNvSpPr/>
            <p:nvPr/>
          </p:nvSpPr>
          <p:spPr>
            <a:xfrm>
              <a:off x="0" y="0"/>
              <a:ext cx="2065716" cy="406400"/>
            </a:xfrm>
            <a:custGeom>
              <a:avLst/>
              <a:gdLst/>
              <a:ahLst/>
              <a:cxnLst/>
              <a:rect l="l" t="t" r="r" b="b"/>
              <a:pathLst>
                <a:path w="2065716" h="406400">
                  <a:moveTo>
                    <a:pt x="1862516" y="0"/>
                  </a:moveTo>
                  <a:cubicBezTo>
                    <a:pt x="1974740" y="0"/>
                    <a:pt x="2065716" y="90976"/>
                    <a:pt x="2065716" y="203200"/>
                  </a:cubicBezTo>
                  <a:cubicBezTo>
                    <a:pt x="2065716" y="315424"/>
                    <a:pt x="1974740" y="406400"/>
                    <a:pt x="186251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9E92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774083F-B491-542F-3ED8-3F42CB9A5225}"/>
                </a:ext>
              </a:extLst>
            </p:cNvPr>
            <p:cNvSpPr txBox="1"/>
            <p:nvPr/>
          </p:nvSpPr>
          <p:spPr>
            <a:xfrm>
              <a:off x="0" y="-38100"/>
              <a:ext cx="206571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24">
            <a:extLst>
              <a:ext uri="{FF2B5EF4-FFF2-40B4-BE49-F238E27FC236}">
                <a16:creationId xmlns:a16="http://schemas.microsoft.com/office/drawing/2014/main" id="{B260D0C2-CD84-F1BF-52BF-D96F383127DE}"/>
              </a:ext>
            </a:extLst>
          </p:cNvPr>
          <p:cNvSpPr txBox="1"/>
          <p:nvPr/>
        </p:nvSpPr>
        <p:spPr>
          <a:xfrm>
            <a:off x="362378" y="2833462"/>
            <a:ext cx="2974746" cy="5734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2800" b="1" spc="-17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Stakeholders</a:t>
            </a:r>
          </a:p>
        </p:txBody>
      </p:sp>
      <p:sp>
        <p:nvSpPr>
          <p:cNvPr id="16" name="TextBox 26">
            <a:extLst>
              <a:ext uri="{FF2B5EF4-FFF2-40B4-BE49-F238E27FC236}">
                <a16:creationId xmlns:a16="http://schemas.microsoft.com/office/drawing/2014/main" id="{672CADDD-B0B7-93C8-3441-FC779DB131E1}"/>
              </a:ext>
            </a:extLst>
          </p:cNvPr>
          <p:cNvSpPr txBox="1"/>
          <p:nvPr/>
        </p:nvSpPr>
        <p:spPr>
          <a:xfrm>
            <a:off x="465633" y="3440024"/>
            <a:ext cx="1859556" cy="3736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09"/>
              </a:lnSpc>
            </a:pPr>
            <a:r>
              <a:rPr lang="en-US" sz="16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Students (Age 6-12)</a:t>
            </a:r>
          </a:p>
        </p:txBody>
      </p:sp>
      <p:sp>
        <p:nvSpPr>
          <p:cNvPr id="17" name="TextBox 26">
            <a:extLst>
              <a:ext uri="{FF2B5EF4-FFF2-40B4-BE49-F238E27FC236}">
                <a16:creationId xmlns:a16="http://schemas.microsoft.com/office/drawing/2014/main" id="{7AF2E3F5-BEF8-A9F7-1BC4-FEE1B865DC53}"/>
              </a:ext>
            </a:extLst>
          </p:cNvPr>
          <p:cNvSpPr txBox="1"/>
          <p:nvPr/>
        </p:nvSpPr>
        <p:spPr>
          <a:xfrm>
            <a:off x="3191221" y="3440024"/>
            <a:ext cx="2557829" cy="3736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09"/>
              </a:lnSpc>
            </a:pPr>
            <a:r>
              <a:rPr lang="en-US" sz="16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Teachers (Primary Grades)</a:t>
            </a:r>
          </a:p>
        </p:txBody>
      </p:sp>
      <p:sp>
        <p:nvSpPr>
          <p:cNvPr id="18" name="TextBox 26">
            <a:extLst>
              <a:ext uri="{FF2B5EF4-FFF2-40B4-BE49-F238E27FC236}">
                <a16:creationId xmlns:a16="http://schemas.microsoft.com/office/drawing/2014/main" id="{366B5F8D-539F-5AD7-3F70-39C1BFE3D1AB}"/>
              </a:ext>
            </a:extLst>
          </p:cNvPr>
          <p:cNvSpPr txBox="1"/>
          <p:nvPr/>
        </p:nvSpPr>
        <p:spPr>
          <a:xfrm>
            <a:off x="6615082" y="3440024"/>
            <a:ext cx="1337041" cy="3736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09"/>
              </a:lnSpc>
            </a:pPr>
            <a:r>
              <a:rPr lang="en-US" sz="16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Parents</a:t>
            </a:r>
          </a:p>
        </p:txBody>
      </p:sp>
      <p:sp>
        <p:nvSpPr>
          <p:cNvPr id="19" name="TextBox 26">
            <a:extLst>
              <a:ext uri="{FF2B5EF4-FFF2-40B4-BE49-F238E27FC236}">
                <a16:creationId xmlns:a16="http://schemas.microsoft.com/office/drawing/2014/main" id="{CA8D20B5-EF8B-B433-54FD-0551B75D78C9}"/>
              </a:ext>
            </a:extLst>
          </p:cNvPr>
          <p:cNvSpPr txBox="1"/>
          <p:nvPr/>
        </p:nvSpPr>
        <p:spPr>
          <a:xfrm>
            <a:off x="465633" y="3435772"/>
            <a:ext cx="2322079" cy="3736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09"/>
              </a:lnSpc>
            </a:pPr>
            <a:r>
              <a:rPr lang="en-US" sz="16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Students</a:t>
            </a:r>
          </a:p>
        </p:txBody>
      </p:sp>
      <p:sp>
        <p:nvSpPr>
          <p:cNvPr id="20" name="TextBox 26">
            <a:extLst>
              <a:ext uri="{FF2B5EF4-FFF2-40B4-BE49-F238E27FC236}">
                <a16:creationId xmlns:a16="http://schemas.microsoft.com/office/drawing/2014/main" id="{50EDBAAD-D799-B480-A8CC-1A139585661D}"/>
              </a:ext>
            </a:extLst>
          </p:cNvPr>
          <p:cNvSpPr txBox="1"/>
          <p:nvPr/>
        </p:nvSpPr>
        <p:spPr>
          <a:xfrm>
            <a:off x="8151344" y="3440024"/>
            <a:ext cx="2039328" cy="3736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09"/>
              </a:lnSpc>
            </a:pPr>
            <a:r>
              <a:rPr lang="en-US" sz="16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Schools &amp; Institutions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090AEB7-70DA-10CE-3FE3-6A73618ECDB8}"/>
              </a:ext>
            </a:extLst>
          </p:cNvPr>
          <p:cNvGrpSpPr/>
          <p:nvPr/>
        </p:nvGrpSpPr>
        <p:grpSpPr>
          <a:xfrm>
            <a:off x="490017" y="4049204"/>
            <a:ext cx="4247446" cy="709880"/>
            <a:chOff x="0" y="-38100"/>
            <a:chExt cx="2065716" cy="444500"/>
          </a:xfrm>
        </p:grpSpPr>
        <p:sp>
          <p:nvSpPr>
            <p:cNvPr id="34" name="Freeform 12">
              <a:extLst>
                <a:ext uri="{FF2B5EF4-FFF2-40B4-BE49-F238E27FC236}">
                  <a16:creationId xmlns:a16="http://schemas.microsoft.com/office/drawing/2014/main" id="{50E6E4CF-CF9F-F073-37F7-DFF1F7458C73}"/>
                </a:ext>
              </a:extLst>
            </p:cNvPr>
            <p:cNvSpPr/>
            <p:nvPr/>
          </p:nvSpPr>
          <p:spPr>
            <a:xfrm>
              <a:off x="0" y="0"/>
              <a:ext cx="2065716" cy="406400"/>
            </a:xfrm>
            <a:custGeom>
              <a:avLst/>
              <a:gdLst/>
              <a:ahLst/>
              <a:cxnLst/>
              <a:rect l="l" t="t" r="r" b="b"/>
              <a:pathLst>
                <a:path w="2065716" h="406400">
                  <a:moveTo>
                    <a:pt x="1862516" y="0"/>
                  </a:moveTo>
                  <a:cubicBezTo>
                    <a:pt x="1974740" y="0"/>
                    <a:pt x="2065716" y="90976"/>
                    <a:pt x="2065716" y="203200"/>
                  </a:cubicBezTo>
                  <a:cubicBezTo>
                    <a:pt x="2065716" y="315424"/>
                    <a:pt x="1974740" y="406400"/>
                    <a:pt x="186251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9E92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6533285-81C5-60B8-30CC-9B3449261648}"/>
                </a:ext>
              </a:extLst>
            </p:cNvPr>
            <p:cNvSpPr txBox="1"/>
            <p:nvPr/>
          </p:nvSpPr>
          <p:spPr>
            <a:xfrm>
              <a:off x="0" y="-38100"/>
              <a:ext cx="206571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6" name="TextBox 24">
            <a:extLst>
              <a:ext uri="{FF2B5EF4-FFF2-40B4-BE49-F238E27FC236}">
                <a16:creationId xmlns:a16="http://schemas.microsoft.com/office/drawing/2014/main" id="{87FEAF80-8077-F43E-148B-A3F0481A0ED6}"/>
              </a:ext>
            </a:extLst>
          </p:cNvPr>
          <p:cNvSpPr txBox="1"/>
          <p:nvPr/>
        </p:nvSpPr>
        <p:spPr>
          <a:xfrm>
            <a:off x="915568" y="4102969"/>
            <a:ext cx="3396343" cy="5530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2800" b="1" spc="-17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Measurable Pain Point</a:t>
            </a:r>
          </a:p>
        </p:txBody>
      </p:sp>
      <p:sp>
        <p:nvSpPr>
          <p:cNvPr id="46" name="Text 4">
            <a:extLst>
              <a:ext uri="{FF2B5EF4-FFF2-40B4-BE49-F238E27FC236}">
                <a16:creationId xmlns:a16="http://schemas.microsoft.com/office/drawing/2014/main" id="{44376C94-B406-7EDF-592A-0F08CF77C406}"/>
              </a:ext>
            </a:extLst>
          </p:cNvPr>
          <p:cNvSpPr/>
          <p:nvPr/>
        </p:nvSpPr>
        <p:spPr>
          <a:xfrm>
            <a:off x="523043" y="4894003"/>
            <a:ext cx="3429000" cy="1225296"/>
          </a:xfrm>
          <a:prstGeom prst="rect">
            <a:avLst/>
          </a:prstGeom>
          <a:solidFill>
            <a:schemeClr val="bg1"/>
          </a:solidFill>
          <a:ln w="12700">
            <a:solidFill>
              <a:srgbClr val="2F80ED"/>
            </a:solidFill>
          </a:ln>
        </p:spPr>
        <p:txBody>
          <a:bodyPr wrap="square" lIns="1524" tIns="1524" rIns="1524" bIns="1524" rtlCol="0" anchor="t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F80E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Geometry pain</a:t>
            </a:r>
            <a:r>
              <a:rPr lang="en-US" sz="1350" b="1" dirty="0">
                <a:solidFill>
                  <a:srgbClr val="2F80E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
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dirty="0">
                <a:solidFill>
                  <a:srgbClr val="1721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Static 2D textbook diagrams make it difficult for children to visualize how nets fold into 3D solids, volumes, and fractions.</a:t>
            </a:r>
            <a:endParaRPr lang="en-US" sz="1350" dirty="0"/>
          </a:p>
        </p:txBody>
      </p:sp>
      <p:sp>
        <p:nvSpPr>
          <p:cNvPr id="47" name="Text 5">
            <a:extLst>
              <a:ext uri="{FF2B5EF4-FFF2-40B4-BE49-F238E27FC236}">
                <a16:creationId xmlns:a16="http://schemas.microsoft.com/office/drawing/2014/main" id="{75F508BA-DEBC-8F55-100E-98D5F803D201}"/>
              </a:ext>
            </a:extLst>
          </p:cNvPr>
          <p:cNvSpPr/>
          <p:nvPr/>
        </p:nvSpPr>
        <p:spPr>
          <a:xfrm>
            <a:off x="4208075" y="4894003"/>
            <a:ext cx="3429000" cy="1225296"/>
          </a:xfrm>
          <a:prstGeom prst="rect">
            <a:avLst/>
          </a:prstGeom>
          <a:solidFill>
            <a:schemeClr val="bg1"/>
          </a:solidFill>
          <a:ln w="12700">
            <a:solidFill>
              <a:srgbClr val="7B61FF"/>
            </a:solidFill>
          </a:ln>
        </p:spPr>
        <p:txBody>
          <a:bodyPr wrap="square" lIns="1524" tIns="1524" rIns="1524" bIns="1524" rtlCol="0" anchor="t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7B61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Literacy pain</a:t>
            </a:r>
            <a:r>
              <a:rPr lang="en-US" sz="1350" b="1" dirty="0">
                <a:solidFill>
                  <a:srgbClr val="7B61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
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dirty="0">
                <a:solidFill>
                  <a:srgbClr val="1721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Teachers cannot individually monitor every child’s English letter stroke order, direction, spelling, and pronunciation in real time.</a:t>
            </a:r>
            <a:endParaRPr lang="en-US" sz="1350" dirty="0"/>
          </a:p>
        </p:txBody>
      </p:sp>
      <p:sp>
        <p:nvSpPr>
          <p:cNvPr id="48" name="Text 6">
            <a:extLst>
              <a:ext uri="{FF2B5EF4-FFF2-40B4-BE49-F238E27FC236}">
                <a16:creationId xmlns:a16="http://schemas.microsoft.com/office/drawing/2014/main" id="{D987137F-B963-CF89-A5A6-EBD899351DFB}"/>
              </a:ext>
            </a:extLst>
          </p:cNvPr>
          <p:cNvSpPr/>
          <p:nvPr/>
        </p:nvSpPr>
        <p:spPr>
          <a:xfrm>
            <a:off x="7883963" y="4894003"/>
            <a:ext cx="3429000" cy="1225296"/>
          </a:xfrm>
          <a:prstGeom prst="rect">
            <a:avLst/>
          </a:prstGeom>
          <a:solidFill>
            <a:schemeClr val="bg1"/>
          </a:solidFill>
          <a:ln w="12700">
            <a:solidFill>
              <a:srgbClr val="F2994A"/>
            </a:solidFill>
          </a:ln>
        </p:spPr>
        <p:txBody>
          <a:bodyPr wrap="square" lIns="1524" tIns="1524" rIns="1524" bIns="1524" rtlCol="0" anchor="t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299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Classroom constraint</a:t>
            </a:r>
            <a:r>
              <a:rPr lang="en-US" sz="1350" b="1" dirty="0">
                <a:solidFill>
                  <a:srgbClr val="F299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
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dirty="0">
                <a:solidFill>
                  <a:srgbClr val="1721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Physical kits, high-end sensors, and specialist supervision are costly or impractical for many schools.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2761761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D495A-C169-F56A-CDDA-81DD40EE8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A12DDDA-4F30-7986-7E70-CF3FBCF0AEC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B5FCEAA4-77BD-7441-5C5C-409038579FC2}"/>
              </a:ext>
            </a:extLst>
          </p:cNvPr>
          <p:cNvSpPr/>
          <p:nvPr/>
        </p:nvSpPr>
        <p:spPr>
          <a:xfrm flipV="1">
            <a:off x="10314512" y="-1446147"/>
            <a:ext cx="3557557" cy="5704538"/>
          </a:xfrm>
          <a:custGeom>
            <a:avLst/>
            <a:gdLst/>
            <a:ahLst/>
            <a:cxnLst/>
            <a:rect l="l" t="t" r="r" b="b"/>
            <a:pathLst>
              <a:path w="5336336" h="8556807">
                <a:moveTo>
                  <a:pt x="0" y="8556807"/>
                </a:moveTo>
                <a:lnTo>
                  <a:pt x="5336336" y="8556807"/>
                </a:lnTo>
                <a:lnTo>
                  <a:pt x="5336336" y="0"/>
                </a:lnTo>
                <a:lnTo>
                  <a:pt x="0" y="0"/>
                </a:lnTo>
                <a:lnTo>
                  <a:pt x="0" y="855680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24E12E7-C569-566C-F0B2-3A4D5A07D92B}"/>
              </a:ext>
            </a:extLst>
          </p:cNvPr>
          <p:cNvSpPr/>
          <p:nvPr/>
        </p:nvSpPr>
        <p:spPr>
          <a:xfrm flipH="1">
            <a:off x="-2686076" y="2660570"/>
            <a:ext cx="3557557" cy="5704538"/>
          </a:xfrm>
          <a:custGeom>
            <a:avLst/>
            <a:gdLst/>
            <a:ahLst/>
            <a:cxnLst/>
            <a:rect l="l" t="t" r="r" b="b"/>
            <a:pathLst>
              <a:path w="5336336" h="8556807">
                <a:moveTo>
                  <a:pt x="5336336" y="0"/>
                </a:moveTo>
                <a:lnTo>
                  <a:pt x="0" y="0"/>
                </a:lnTo>
                <a:lnTo>
                  <a:pt x="0" y="8556807"/>
                </a:lnTo>
                <a:lnTo>
                  <a:pt x="5336336" y="8556807"/>
                </a:lnTo>
                <a:lnTo>
                  <a:pt x="533633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5982A635-7943-D936-2884-E00C589169D8}"/>
              </a:ext>
            </a:extLst>
          </p:cNvPr>
          <p:cNvSpPr/>
          <p:nvPr/>
        </p:nvSpPr>
        <p:spPr>
          <a:xfrm rot="5400000" flipH="1" flipV="1">
            <a:off x="1132723" y="5777152"/>
            <a:ext cx="916958" cy="1209417"/>
          </a:xfrm>
          <a:custGeom>
            <a:avLst/>
            <a:gdLst/>
            <a:ahLst/>
            <a:cxnLst/>
            <a:rect l="l" t="t" r="r" b="b"/>
            <a:pathLst>
              <a:path w="1375437" h="1814125">
                <a:moveTo>
                  <a:pt x="1375436" y="1814124"/>
                </a:moveTo>
                <a:lnTo>
                  <a:pt x="0" y="1814124"/>
                </a:lnTo>
                <a:lnTo>
                  <a:pt x="0" y="0"/>
                </a:lnTo>
                <a:lnTo>
                  <a:pt x="1375436" y="0"/>
                </a:lnTo>
                <a:lnTo>
                  <a:pt x="1375436" y="1814124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23" name="Group 23">
            <a:extLst>
              <a:ext uri="{FF2B5EF4-FFF2-40B4-BE49-F238E27FC236}">
                <a16:creationId xmlns:a16="http://schemas.microsoft.com/office/drawing/2014/main" id="{3F170944-E03A-AC21-5C12-970A63E3B9AE}"/>
              </a:ext>
            </a:extLst>
          </p:cNvPr>
          <p:cNvGrpSpPr/>
          <p:nvPr/>
        </p:nvGrpSpPr>
        <p:grpSpPr>
          <a:xfrm>
            <a:off x="0" y="6244561"/>
            <a:ext cx="12192000" cy="613439"/>
            <a:chOff x="0" y="0"/>
            <a:chExt cx="4816593" cy="242346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E3E22D46-CE5A-04F8-6B36-7E420F58C224}"/>
                </a:ext>
              </a:extLst>
            </p:cNvPr>
            <p:cNvSpPr/>
            <p:nvPr/>
          </p:nvSpPr>
          <p:spPr>
            <a:xfrm>
              <a:off x="0" y="0"/>
              <a:ext cx="4816592" cy="242346"/>
            </a:xfrm>
            <a:custGeom>
              <a:avLst/>
              <a:gdLst/>
              <a:ahLst/>
              <a:cxnLst/>
              <a:rect l="l" t="t" r="r" b="b"/>
              <a:pathLst>
                <a:path w="4816592" h="242346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384416EA-A139-833A-330C-EFAF8AD8A373}"/>
                </a:ext>
              </a:extLst>
            </p:cNvPr>
            <p:cNvSpPr txBox="1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26" name="Freeform 26">
            <a:extLst>
              <a:ext uri="{FF2B5EF4-FFF2-40B4-BE49-F238E27FC236}">
                <a16:creationId xmlns:a16="http://schemas.microsoft.com/office/drawing/2014/main" id="{75A87B09-37F3-FD01-FFD0-C70A7D52CB62}"/>
              </a:ext>
            </a:extLst>
          </p:cNvPr>
          <p:cNvSpPr/>
          <p:nvPr/>
        </p:nvSpPr>
        <p:spPr>
          <a:xfrm>
            <a:off x="8599261" y="5164268"/>
            <a:ext cx="747893" cy="281466"/>
          </a:xfrm>
          <a:custGeom>
            <a:avLst/>
            <a:gdLst/>
            <a:ahLst/>
            <a:cxnLst/>
            <a:rect l="l" t="t" r="r" b="b"/>
            <a:pathLst>
              <a:path w="1121840" h="422199">
                <a:moveTo>
                  <a:pt x="0" y="0"/>
                </a:moveTo>
                <a:lnTo>
                  <a:pt x="1121841" y="0"/>
                </a:lnTo>
                <a:lnTo>
                  <a:pt x="1121841" y="422199"/>
                </a:lnTo>
                <a:lnTo>
                  <a:pt x="0" y="422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360269" r="-71960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5C4D5943-8B98-0E44-D62F-2036DFC2FF32}"/>
              </a:ext>
            </a:extLst>
          </p:cNvPr>
          <p:cNvSpPr/>
          <p:nvPr/>
        </p:nvSpPr>
        <p:spPr>
          <a:xfrm>
            <a:off x="346477" y="6381861"/>
            <a:ext cx="1745792" cy="362252"/>
          </a:xfrm>
          <a:custGeom>
            <a:avLst/>
            <a:gdLst/>
            <a:ahLst/>
            <a:cxnLst/>
            <a:rect l="l" t="t" r="r" b="b"/>
            <a:pathLst>
              <a:path w="2618688" h="54337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A8FA36AA-9048-1F54-D910-091A2532EAF2}"/>
              </a:ext>
            </a:extLst>
          </p:cNvPr>
          <p:cNvSpPr txBox="1"/>
          <p:nvPr/>
        </p:nvSpPr>
        <p:spPr>
          <a:xfrm>
            <a:off x="2666565" y="6446274"/>
            <a:ext cx="6858870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2"/>
              </a:lnSpc>
              <a:spcBef>
                <a:spcPct val="0"/>
              </a:spcBef>
            </a:pPr>
            <a:r>
              <a:rPr lang="en-US" sz="1467" b="1" spc="35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SLIIT  |  Faculty of Computing  |  Interactive Media Specialization  |  2026</a:t>
            </a:r>
          </a:p>
        </p:txBody>
      </p:sp>
      <p:sp>
        <p:nvSpPr>
          <p:cNvPr id="7" name="TextBox 24">
            <a:extLst>
              <a:ext uri="{FF2B5EF4-FFF2-40B4-BE49-F238E27FC236}">
                <a16:creationId xmlns:a16="http://schemas.microsoft.com/office/drawing/2014/main" id="{DA309402-3B4D-BDBD-BF41-4F5997027E14}"/>
              </a:ext>
            </a:extLst>
          </p:cNvPr>
          <p:cNvSpPr txBox="1"/>
          <p:nvPr/>
        </p:nvSpPr>
        <p:spPr>
          <a:xfrm>
            <a:off x="386761" y="347697"/>
            <a:ext cx="4864507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dirty="0">
                <a:solidFill>
                  <a:srgbClr val="79E920"/>
                </a:solidFill>
              </a:rPr>
              <a:t>Research gap and objectives</a:t>
            </a:r>
            <a:endParaRPr lang="en-US" sz="2800" dirty="0">
              <a:solidFill>
                <a:srgbClr val="79E920"/>
              </a:solidFill>
            </a:endParaRPr>
          </a:p>
        </p:txBody>
      </p:sp>
      <p:sp>
        <p:nvSpPr>
          <p:cNvPr id="15" name="TextBox 24">
            <a:extLst>
              <a:ext uri="{FF2B5EF4-FFF2-40B4-BE49-F238E27FC236}">
                <a16:creationId xmlns:a16="http://schemas.microsoft.com/office/drawing/2014/main" id="{A8392C74-9B01-DFE5-5A60-256329975712}"/>
              </a:ext>
            </a:extLst>
          </p:cNvPr>
          <p:cNvSpPr txBox="1"/>
          <p:nvPr/>
        </p:nvSpPr>
        <p:spPr>
          <a:xfrm>
            <a:off x="362378" y="2833462"/>
            <a:ext cx="2974746" cy="5734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2800" b="1" spc="-17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Stakeholders</a:t>
            </a:r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0003FBC9-A6E4-B09C-3729-FE4E7CAE1F6B}"/>
              </a:ext>
            </a:extLst>
          </p:cNvPr>
          <p:cNvSpPr/>
          <p:nvPr/>
        </p:nvSpPr>
        <p:spPr>
          <a:xfrm>
            <a:off x="668383" y="1328619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</a:rPr>
              <a:t>Current limitations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C0104CCD-60EC-0FCE-D6CC-64BAD6ED0F0B}"/>
              </a:ext>
            </a:extLst>
          </p:cNvPr>
          <p:cNvSpPr/>
          <p:nvPr/>
        </p:nvSpPr>
        <p:spPr>
          <a:xfrm>
            <a:off x="668383" y="1767531"/>
            <a:ext cx="3738154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2F80ED"/>
            </a:solidFill>
          </a:ln>
        </p:spPr>
        <p:txBody>
          <a:bodyPr wrap="square" lIns="1524" tIns="1524" rIns="1524" bIns="1524" rtlCol="0" anchor="t">
            <a:normAutofit/>
          </a:bodyPr>
          <a:lstStyle/>
          <a:p>
            <a:pPr marL="0" indent="0" algn="ctr">
              <a:buNone/>
            </a:pPr>
            <a:r>
              <a:rPr lang="en-US" sz="1280" b="1" dirty="0">
                <a:solidFill>
                  <a:srgbClr val="2F80E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
</a:t>
            </a:r>
            <a:endParaRPr lang="en-US" sz="1280" dirty="0"/>
          </a:p>
          <a:p>
            <a:pPr marL="0" indent="0" algn="ctr">
              <a:buNone/>
            </a:pPr>
            <a:r>
              <a:rPr lang="en-US" sz="1280" dirty="0">
                <a:solidFill>
                  <a:srgbClr val="1721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 apps mostly visualize pre-made 3D objects rather than validating learner-created sketches.</a:t>
            </a:r>
            <a:endParaRPr lang="en-US" sz="1280" dirty="0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DF9E8709-4C69-13E2-FCFB-05A27FD2A9EB}"/>
              </a:ext>
            </a:extLst>
          </p:cNvPr>
          <p:cNvSpPr/>
          <p:nvPr/>
        </p:nvSpPr>
        <p:spPr>
          <a:xfrm>
            <a:off x="668383" y="2901387"/>
            <a:ext cx="3738154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2994A"/>
            </a:solidFill>
          </a:ln>
        </p:spPr>
        <p:txBody>
          <a:bodyPr wrap="square" lIns="1524" tIns="1524" rIns="1524" bIns="1524" rtlCol="0" anchor="t">
            <a:normAutofit/>
          </a:bodyPr>
          <a:lstStyle/>
          <a:p>
            <a:pPr marL="0" indent="0" algn="ctr">
              <a:buNone/>
            </a:pPr>
            <a:r>
              <a:rPr lang="en-US" sz="1280" b="1" dirty="0">
                <a:solidFill>
                  <a:srgbClr val="F299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
</a:t>
            </a:r>
            <a:endParaRPr lang="en-US" sz="1280" dirty="0"/>
          </a:p>
          <a:p>
            <a:pPr marL="0" indent="0" algn="ctr">
              <a:buNone/>
            </a:pPr>
            <a:r>
              <a:rPr lang="en-US" sz="1280" dirty="0">
                <a:solidFill>
                  <a:srgbClr val="1721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Feedback is often binary: correct / incorrect, with weak explanation of why an error happened.</a:t>
            </a:r>
            <a:endParaRPr lang="en-US" sz="1280" dirty="0"/>
          </a:p>
        </p:txBody>
      </p:sp>
      <p:sp>
        <p:nvSpPr>
          <p:cNvPr id="22" name="Text 7">
            <a:extLst>
              <a:ext uri="{FF2B5EF4-FFF2-40B4-BE49-F238E27FC236}">
                <a16:creationId xmlns:a16="http://schemas.microsoft.com/office/drawing/2014/main" id="{FD0D5750-C18E-C929-3C9E-E4712EE822C6}"/>
              </a:ext>
            </a:extLst>
          </p:cNvPr>
          <p:cNvSpPr/>
          <p:nvPr/>
        </p:nvSpPr>
        <p:spPr>
          <a:xfrm>
            <a:off x="668383" y="4035243"/>
            <a:ext cx="3738154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7B61FF"/>
            </a:solidFill>
          </a:ln>
        </p:spPr>
        <p:txBody>
          <a:bodyPr wrap="square" lIns="1524" tIns="1524" rIns="1524" bIns="1524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280" b="1" dirty="0">
                <a:solidFill>
                  <a:srgbClr val="7B61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
</a:t>
            </a:r>
            <a:endParaRPr lang="en-US" sz="1280" dirty="0"/>
          </a:p>
          <a:p>
            <a:pPr marL="0" indent="0" algn="ctr">
              <a:buNone/>
            </a:pPr>
            <a:r>
              <a:rPr lang="en-US" sz="1280" dirty="0">
                <a:solidFill>
                  <a:srgbClr val="1721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Literacy apps often check final letters, not real-time 3D stroke order, direction, word match, and pronunciation.</a:t>
            </a:r>
            <a:endParaRPr lang="en-US" sz="1280" dirty="0"/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C7B26858-BFC3-0C1E-A0DC-D76C39EBFD63}"/>
              </a:ext>
            </a:extLst>
          </p:cNvPr>
          <p:cNvSpPr/>
          <p:nvPr/>
        </p:nvSpPr>
        <p:spPr>
          <a:xfrm>
            <a:off x="5175773" y="1328619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</a:rPr>
              <a:t>Research objectives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9" name="Text 12">
            <a:extLst>
              <a:ext uri="{FF2B5EF4-FFF2-40B4-BE49-F238E27FC236}">
                <a16:creationId xmlns:a16="http://schemas.microsoft.com/office/drawing/2014/main" id="{2E88C4E4-EB7F-7F6F-CEC3-C0ED65A13199}"/>
              </a:ext>
            </a:extLst>
          </p:cNvPr>
          <p:cNvSpPr/>
          <p:nvPr/>
        </p:nvSpPr>
        <p:spPr>
          <a:xfrm>
            <a:off x="5267213" y="1804107"/>
            <a:ext cx="530352" cy="45720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C1</a:t>
            </a:r>
            <a:endParaRPr lang="en-US" sz="1400" dirty="0"/>
          </a:p>
        </p:txBody>
      </p:sp>
      <p:sp>
        <p:nvSpPr>
          <p:cNvPr id="30" name="Text 13">
            <a:extLst>
              <a:ext uri="{FF2B5EF4-FFF2-40B4-BE49-F238E27FC236}">
                <a16:creationId xmlns:a16="http://schemas.microsoft.com/office/drawing/2014/main" id="{A6865179-E965-7DA3-4B8B-BE72FF26447E}"/>
              </a:ext>
            </a:extLst>
          </p:cNvPr>
          <p:cNvSpPr/>
          <p:nvPr/>
        </p:nvSpPr>
        <p:spPr>
          <a:xfrm>
            <a:off x="5934725" y="1804107"/>
            <a:ext cx="5413248" cy="457200"/>
          </a:xfrm>
          <a:prstGeom prst="rect">
            <a:avLst/>
          </a:prstGeom>
          <a:solidFill>
            <a:srgbClr val="E8F2FF"/>
          </a:solidFill>
          <a:ln w="10160">
            <a:solidFill>
              <a:srgbClr val="2F80ED"/>
            </a:solidFill>
          </a:ln>
        </p:spPr>
        <p:txBody>
          <a:bodyPr wrap="square" lIns="762" tIns="762" rIns="762" bIns="762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7212B"/>
                </a:solidFill>
              </a:rPr>
              <a:t>Validate 2D geometric nets and generate 3D models</a:t>
            </a:r>
            <a:endParaRPr lang="en-US" sz="1350" dirty="0"/>
          </a:p>
        </p:txBody>
      </p:sp>
      <p:sp>
        <p:nvSpPr>
          <p:cNvPr id="37" name="Text 14">
            <a:extLst>
              <a:ext uri="{FF2B5EF4-FFF2-40B4-BE49-F238E27FC236}">
                <a16:creationId xmlns:a16="http://schemas.microsoft.com/office/drawing/2014/main" id="{E4737C57-E61C-5376-E565-BC1A15F9EB1F}"/>
              </a:ext>
            </a:extLst>
          </p:cNvPr>
          <p:cNvSpPr/>
          <p:nvPr/>
        </p:nvSpPr>
        <p:spPr>
          <a:xfrm>
            <a:off x="5267213" y="2553915"/>
            <a:ext cx="530352" cy="457200"/>
          </a:xfrm>
          <a:prstGeom prst="rect">
            <a:avLst/>
          </a:prstGeom>
          <a:solidFill>
            <a:srgbClr val="F2994A"/>
          </a:solidFill>
          <a:ln>
            <a:solidFill>
              <a:srgbClr val="F2994A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C2</a:t>
            </a:r>
            <a:endParaRPr lang="en-US" sz="1400" dirty="0"/>
          </a:p>
        </p:txBody>
      </p:sp>
      <p:sp>
        <p:nvSpPr>
          <p:cNvPr id="38" name="Text 15">
            <a:extLst>
              <a:ext uri="{FF2B5EF4-FFF2-40B4-BE49-F238E27FC236}">
                <a16:creationId xmlns:a16="http://schemas.microsoft.com/office/drawing/2014/main" id="{A50CBBFF-5E98-BB06-0DBF-6958660D02DD}"/>
              </a:ext>
            </a:extLst>
          </p:cNvPr>
          <p:cNvSpPr/>
          <p:nvPr/>
        </p:nvSpPr>
        <p:spPr>
          <a:xfrm>
            <a:off x="5934725" y="2553915"/>
            <a:ext cx="5413248" cy="457200"/>
          </a:xfrm>
          <a:prstGeom prst="rect">
            <a:avLst/>
          </a:prstGeom>
          <a:solidFill>
            <a:srgbClr val="FFF1E6"/>
          </a:solidFill>
          <a:ln w="10160">
            <a:solidFill>
              <a:srgbClr val="F2994A"/>
            </a:solidFill>
          </a:ln>
        </p:spPr>
        <p:txBody>
          <a:bodyPr wrap="square" lIns="762" tIns="762" rIns="762" bIns="762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7212B"/>
                </a:solidFill>
              </a:rPr>
              <a:t>Explain spatial errors through ghost overlay and slicing</a:t>
            </a:r>
            <a:endParaRPr lang="en-US" sz="1350" dirty="0"/>
          </a:p>
        </p:txBody>
      </p:sp>
      <p:sp>
        <p:nvSpPr>
          <p:cNvPr id="39" name="Text 16">
            <a:extLst>
              <a:ext uri="{FF2B5EF4-FFF2-40B4-BE49-F238E27FC236}">
                <a16:creationId xmlns:a16="http://schemas.microsoft.com/office/drawing/2014/main" id="{6B34D701-E13A-89BB-F2E3-C8C5E31A769D}"/>
              </a:ext>
            </a:extLst>
          </p:cNvPr>
          <p:cNvSpPr/>
          <p:nvPr/>
        </p:nvSpPr>
        <p:spPr>
          <a:xfrm>
            <a:off x="5267213" y="3303723"/>
            <a:ext cx="530352" cy="457200"/>
          </a:xfrm>
          <a:prstGeom prst="rect">
            <a:avLst/>
          </a:prstGeom>
          <a:solidFill>
            <a:srgbClr val="7B61FF"/>
          </a:solidFill>
          <a:ln>
            <a:solidFill>
              <a:srgbClr val="7B61FF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C3</a:t>
            </a:r>
            <a:endParaRPr lang="en-US" sz="1400" dirty="0"/>
          </a:p>
        </p:txBody>
      </p:sp>
      <p:sp>
        <p:nvSpPr>
          <p:cNvPr id="40" name="Text 17">
            <a:extLst>
              <a:ext uri="{FF2B5EF4-FFF2-40B4-BE49-F238E27FC236}">
                <a16:creationId xmlns:a16="http://schemas.microsoft.com/office/drawing/2014/main" id="{3C19CCEA-3B39-9EAE-8D98-3FEBBC6CC676}"/>
              </a:ext>
            </a:extLst>
          </p:cNvPr>
          <p:cNvSpPr/>
          <p:nvPr/>
        </p:nvSpPr>
        <p:spPr>
          <a:xfrm>
            <a:off x="5934725" y="3303723"/>
            <a:ext cx="5413248" cy="457200"/>
          </a:xfrm>
          <a:prstGeom prst="rect">
            <a:avLst/>
          </a:prstGeom>
          <a:solidFill>
            <a:srgbClr val="EFEAFF"/>
          </a:solidFill>
          <a:ln w="10160">
            <a:solidFill>
              <a:srgbClr val="7B61FF"/>
            </a:solidFill>
          </a:ln>
        </p:spPr>
        <p:txBody>
          <a:bodyPr wrap="square" lIns="762" tIns="762" rIns="762" bIns="762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7212B"/>
                </a:solidFill>
              </a:rPr>
              <a:t>Track air-writing trajectories and correct stroke order</a:t>
            </a:r>
            <a:endParaRPr lang="en-US" sz="1350" dirty="0"/>
          </a:p>
        </p:txBody>
      </p:sp>
      <p:sp>
        <p:nvSpPr>
          <p:cNvPr id="41" name="Text 18">
            <a:extLst>
              <a:ext uri="{FF2B5EF4-FFF2-40B4-BE49-F238E27FC236}">
                <a16:creationId xmlns:a16="http://schemas.microsoft.com/office/drawing/2014/main" id="{7343270E-2F66-7510-785A-D5C9158FBED9}"/>
              </a:ext>
            </a:extLst>
          </p:cNvPr>
          <p:cNvSpPr/>
          <p:nvPr/>
        </p:nvSpPr>
        <p:spPr>
          <a:xfrm>
            <a:off x="5267213" y="4053531"/>
            <a:ext cx="530352" cy="457200"/>
          </a:xfrm>
          <a:prstGeom prst="rect">
            <a:avLst/>
          </a:prstGeom>
          <a:solidFill>
            <a:srgbClr val="219653"/>
          </a:solidFill>
          <a:ln>
            <a:solidFill>
              <a:srgbClr val="219653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C4</a:t>
            </a:r>
            <a:endParaRPr lang="en-US" sz="1400" dirty="0"/>
          </a:p>
        </p:txBody>
      </p:sp>
      <p:sp>
        <p:nvSpPr>
          <p:cNvPr id="42" name="Text 19">
            <a:extLst>
              <a:ext uri="{FF2B5EF4-FFF2-40B4-BE49-F238E27FC236}">
                <a16:creationId xmlns:a16="http://schemas.microsoft.com/office/drawing/2014/main" id="{D2BE0FEB-86E4-5D45-1CC6-65645EA65DCB}"/>
              </a:ext>
            </a:extLst>
          </p:cNvPr>
          <p:cNvSpPr/>
          <p:nvPr/>
        </p:nvSpPr>
        <p:spPr>
          <a:xfrm>
            <a:off x="5934725" y="4053531"/>
            <a:ext cx="5413248" cy="457200"/>
          </a:xfrm>
          <a:prstGeom prst="rect">
            <a:avLst/>
          </a:prstGeom>
          <a:solidFill>
            <a:srgbClr val="EAF7EF"/>
          </a:solidFill>
          <a:ln w="10160">
            <a:solidFill>
              <a:srgbClr val="219653"/>
            </a:solidFill>
          </a:ln>
        </p:spPr>
        <p:txBody>
          <a:bodyPr wrap="square" lIns="762" tIns="762" rIns="762" bIns="762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7212B"/>
                </a:solidFill>
              </a:rPr>
              <a:t>Connect sketch, word, pronunciation, and AR reward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209778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4EE1B-8500-C9D7-1DCF-DA9A7AF05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D03BE66-9BCE-E828-67AC-5502D7F24B5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B2B2669D-FCB2-541A-FA82-94DBB074C3FD}"/>
              </a:ext>
            </a:extLst>
          </p:cNvPr>
          <p:cNvSpPr/>
          <p:nvPr/>
        </p:nvSpPr>
        <p:spPr>
          <a:xfrm flipV="1">
            <a:off x="10314512" y="-1446147"/>
            <a:ext cx="3557557" cy="5704538"/>
          </a:xfrm>
          <a:custGeom>
            <a:avLst/>
            <a:gdLst/>
            <a:ahLst/>
            <a:cxnLst/>
            <a:rect l="l" t="t" r="r" b="b"/>
            <a:pathLst>
              <a:path w="5336336" h="8556807">
                <a:moveTo>
                  <a:pt x="0" y="8556807"/>
                </a:moveTo>
                <a:lnTo>
                  <a:pt x="5336336" y="8556807"/>
                </a:lnTo>
                <a:lnTo>
                  <a:pt x="5336336" y="0"/>
                </a:lnTo>
                <a:lnTo>
                  <a:pt x="0" y="0"/>
                </a:lnTo>
                <a:lnTo>
                  <a:pt x="0" y="855680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FBB0E34-4E81-43C1-343C-9B4ECC61BF92}"/>
              </a:ext>
            </a:extLst>
          </p:cNvPr>
          <p:cNvSpPr/>
          <p:nvPr/>
        </p:nvSpPr>
        <p:spPr>
          <a:xfrm flipH="1">
            <a:off x="-2686076" y="2660570"/>
            <a:ext cx="3557557" cy="5704538"/>
          </a:xfrm>
          <a:custGeom>
            <a:avLst/>
            <a:gdLst/>
            <a:ahLst/>
            <a:cxnLst/>
            <a:rect l="l" t="t" r="r" b="b"/>
            <a:pathLst>
              <a:path w="5336336" h="8556807">
                <a:moveTo>
                  <a:pt x="5336336" y="0"/>
                </a:moveTo>
                <a:lnTo>
                  <a:pt x="0" y="0"/>
                </a:lnTo>
                <a:lnTo>
                  <a:pt x="0" y="8556807"/>
                </a:lnTo>
                <a:lnTo>
                  <a:pt x="5336336" y="8556807"/>
                </a:lnTo>
                <a:lnTo>
                  <a:pt x="533633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B5A2E5F8-8342-B505-0619-538674A1C8B9}"/>
              </a:ext>
            </a:extLst>
          </p:cNvPr>
          <p:cNvSpPr/>
          <p:nvPr/>
        </p:nvSpPr>
        <p:spPr>
          <a:xfrm rot="5400000" flipH="1" flipV="1">
            <a:off x="1132723" y="5777152"/>
            <a:ext cx="916958" cy="1209417"/>
          </a:xfrm>
          <a:custGeom>
            <a:avLst/>
            <a:gdLst/>
            <a:ahLst/>
            <a:cxnLst/>
            <a:rect l="l" t="t" r="r" b="b"/>
            <a:pathLst>
              <a:path w="1375437" h="1814125">
                <a:moveTo>
                  <a:pt x="1375436" y="1814124"/>
                </a:moveTo>
                <a:lnTo>
                  <a:pt x="0" y="1814124"/>
                </a:lnTo>
                <a:lnTo>
                  <a:pt x="0" y="0"/>
                </a:lnTo>
                <a:lnTo>
                  <a:pt x="1375436" y="0"/>
                </a:lnTo>
                <a:lnTo>
                  <a:pt x="1375436" y="1814124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23" name="Group 23">
            <a:extLst>
              <a:ext uri="{FF2B5EF4-FFF2-40B4-BE49-F238E27FC236}">
                <a16:creationId xmlns:a16="http://schemas.microsoft.com/office/drawing/2014/main" id="{5F0386D4-ACCD-84C3-EDFF-DE8F215F34DE}"/>
              </a:ext>
            </a:extLst>
          </p:cNvPr>
          <p:cNvGrpSpPr/>
          <p:nvPr/>
        </p:nvGrpSpPr>
        <p:grpSpPr>
          <a:xfrm>
            <a:off x="0" y="6244561"/>
            <a:ext cx="12192000" cy="613439"/>
            <a:chOff x="0" y="0"/>
            <a:chExt cx="4816593" cy="242346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7C23A16C-CE57-8813-12B7-8B0868449605}"/>
                </a:ext>
              </a:extLst>
            </p:cNvPr>
            <p:cNvSpPr/>
            <p:nvPr/>
          </p:nvSpPr>
          <p:spPr>
            <a:xfrm>
              <a:off x="0" y="0"/>
              <a:ext cx="4816592" cy="242346"/>
            </a:xfrm>
            <a:custGeom>
              <a:avLst/>
              <a:gdLst/>
              <a:ahLst/>
              <a:cxnLst/>
              <a:rect l="l" t="t" r="r" b="b"/>
              <a:pathLst>
                <a:path w="4816592" h="242346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EBCF8C2D-C7C9-D18A-C632-A83DC4F96920}"/>
                </a:ext>
              </a:extLst>
            </p:cNvPr>
            <p:cNvSpPr txBox="1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26" name="Freeform 26">
            <a:extLst>
              <a:ext uri="{FF2B5EF4-FFF2-40B4-BE49-F238E27FC236}">
                <a16:creationId xmlns:a16="http://schemas.microsoft.com/office/drawing/2014/main" id="{6FCCA14A-9914-75C3-9A45-168462429E7B}"/>
              </a:ext>
            </a:extLst>
          </p:cNvPr>
          <p:cNvSpPr/>
          <p:nvPr/>
        </p:nvSpPr>
        <p:spPr>
          <a:xfrm>
            <a:off x="8599261" y="5164268"/>
            <a:ext cx="747893" cy="281466"/>
          </a:xfrm>
          <a:custGeom>
            <a:avLst/>
            <a:gdLst/>
            <a:ahLst/>
            <a:cxnLst/>
            <a:rect l="l" t="t" r="r" b="b"/>
            <a:pathLst>
              <a:path w="1121840" h="422199">
                <a:moveTo>
                  <a:pt x="0" y="0"/>
                </a:moveTo>
                <a:lnTo>
                  <a:pt x="1121841" y="0"/>
                </a:lnTo>
                <a:lnTo>
                  <a:pt x="1121841" y="422199"/>
                </a:lnTo>
                <a:lnTo>
                  <a:pt x="0" y="422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360269" r="-71960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2266812E-ECB6-5849-7461-442676A61C79}"/>
              </a:ext>
            </a:extLst>
          </p:cNvPr>
          <p:cNvSpPr/>
          <p:nvPr/>
        </p:nvSpPr>
        <p:spPr>
          <a:xfrm>
            <a:off x="346477" y="6381861"/>
            <a:ext cx="1745792" cy="362252"/>
          </a:xfrm>
          <a:custGeom>
            <a:avLst/>
            <a:gdLst/>
            <a:ahLst/>
            <a:cxnLst/>
            <a:rect l="l" t="t" r="r" b="b"/>
            <a:pathLst>
              <a:path w="2618688" h="54337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ECF02159-67AA-255C-6309-97B13AA207A0}"/>
              </a:ext>
            </a:extLst>
          </p:cNvPr>
          <p:cNvSpPr txBox="1"/>
          <p:nvPr/>
        </p:nvSpPr>
        <p:spPr>
          <a:xfrm>
            <a:off x="2666565" y="6446274"/>
            <a:ext cx="6858870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2"/>
              </a:lnSpc>
              <a:spcBef>
                <a:spcPct val="0"/>
              </a:spcBef>
            </a:pPr>
            <a:r>
              <a:rPr lang="en-US" sz="1467" b="1" spc="35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SLIIT  |  Faculty of Computing  |  Interactive Media Specialization  |  2026</a:t>
            </a:r>
          </a:p>
        </p:txBody>
      </p:sp>
      <p:sp>
        <p:nvSpPr>
          <p:cNvPr id="7" name="TextBox 24">
            <a:extLst>
              <a:ext uri="{FF2B5EF4-FFF2-40B4-BE49-F238E27FC236}">
                <a16:creationId xmlns:a16="http://schemas.microsoft.com/office/drawing/2014/main" id="{5B27B983-0AEF-546F-E1D0-508814C2F849}"/>
              </a:ext>
            </a:extLst>
          </p:cNvPr>
          <p:cNvSpPr txBox="1"/>
          <p:nvPr/>
        </p:nvSpPr>
        <p:spPr>
          <a:xfrm>
            <a:off x="386761" y="347697"/>
            <a:ext cx="810409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dirty="0">
                <a:solidFill>
                  <a:srgbClr val="79E920"/>
                </a:solidFill>
              </a:rPr>
              <a:t>Solution overview: one integrated learning loop</a:t>
            </a:r>
            <a:endParaRPr lang="en-US" sz="2800" dirty="0">
              <a:solidFill>
                <a:srgbClr val="79E920"/>
              </a:solidFill>
            </a:endParaRPr>
          </a:p>
        </p:txBody>
      </p:sp>
      <p:sp>
        <p:nvSpPr>
          <p:cNvPr id="15" name="TextBox 24">
            <a:extLst>
              <a:ext uri="{FF2B5EF4-FFF2-40B4-BE49-F238E27FC236}">
                <a16:creationId xmlns:a16="http://schemas.microsoft.com/office/drawing/2014/main" id="{86632A7D-1B47-3EC4-6778-75C7BD9E5E38}"/>
              </a:ext>
            </a:extLst>
          </p:cNvPr>
          <p:cNvSpPr txBox="1"/>
          <p:nvPr/>
        </p:nvSpPr>
        <p:spPr>
          <a:xfrm>
            <a:off x="362378" y="2833462"/>
            <a:ext cx="2974746" cy="5734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2800" b="1" spc="-17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Stakeholders</a:t>
            </a:r>
          </a:p>
        </p:txBody>
      </p:sp>
      <p:sp>
        <p:nvSpPr>
          <p:cNvPr id="4" name="Text 8">
            <a:extLst>
              <a:ext uri="{FF2B5EF4-FFF2-40B4-BE49-F238E27FC236}">
                <a16:creationId xmlns:a16="http://schemas.microsoft.com/office/drawing/2014/main" id="{B081C702-A4AA-2CC1-22CD-5DCEB3FEC3FF}"/>
              </a:ext>
            </a:extLst>
          </p:cNvPr>
          <p:cNvSpPr/>
          <p:nvPr/>
        </p:nvSpPr>
        <p:spPr>
          <a:xfrm>
            <a:off x="1507701" y="2187764"/>
            <a:ext cx="411480" cy="41148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5" name="Text 9">
            <a:extLst>
              <a:ext uri="{FF2B5EF4-FFF2-40B4-BE49-F238E27FC236}">
                <a16:creationId xmlns:a16="http://schemas.microsoft.com/office/drawing/2014/main" id="{39073C5A-FE9B-7D46-EC57-6F2AA6DAD313}"/>
              </a:ext>
            </a:extLst>
          </p:cNvPr>
          <p:cNvSpPr/>
          <p:nvPr/>
        </p:nvSpPr>
        <p:spPr>
          <a:xfrm>
            <a:off x="986493" y="2718116"/>
            <a:ext cx="1783080" cy="960120"/>
          </a:xfrm>
          <a:prstGeom prst="rect">
            <a:avLst/>
          </a:prstGeom>
          <a:solidFill>
            <a:srgbClr val="E8F2FF"/>
          </a:solidFill>
          <a:ln w="13970">
            <a:solidFill>
              <a:srgbClr val="2F80ED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20" dirty="0">
                <a:solidFill>
                  <a:srgbClr val="17212B"/>
                </a:solidFill>
              </a:rPr>
              <a:t>Draw / capture</a:t>
            </a:r>
            <a:endParaRPr lang="en-US" sz="1220" dirty="0"/>
          </a:p>
          <a:p>
            <a:pPr marL="0" indent="0" algn="ctr">
              <a:buNone/>
            </a:pPr>
            <a:r>
              <a:rPr lang="en-US" sz="1220" dirty="0">
                <a:solidFill>
                  <a:srgbClr val="17212B"/>
                </a:solidFill>
              </a:rPr>
              <a:t>2D net or object sketch</a:t>
            </a:r>
            <a:endParaRPr lang="en-US" sz="1220" dirty="0"/>
          </a:p>
        </p:txBody>
      </p:sp>
      <p:sp>
        <p:nvSpPr>
          <p:cNvPr id="6" name="Text 10">
            <a:extLst>
              <a:ext uri="{FF2B5EF4-FFF2-40B4-BE49-F238E27FC236}">
                <a16:creationId xmlns:a16="http://schemas.microsoft.com/office/drawing/2014/main" id="{759C1E97-BE0A-A029-84AA-5FE1370A405A}"/>
              </a:ext>
            </a:extLst>
          </p:cNvPr>
          <p:cNvSpPr/>
          <p:nvPr/>
        </p:nvSpPr>
        <p:spPr>
          <a:xfrm>
            <a:off x="3656541" y="2187764"/>
            <a:ext cx="411480" cy="411480"/>
          </a:xfrm>
          <a:prstGeom prst="rect">
            <a:avLst/>
          </a:prstGeom>
          <a:solidFill>
            <a:srgbClr val="F2994A"/>
          </a:solidFill>
          <a:ln>
            <a:solidFill>
              <a:srgbClr val="F2994A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8" name="Text 11">
            <a:extLst>
              <a:ext uri="{FF2B5EF4-FFF2-40B4-BE49-F238E27FC236}">
                <a16:creationId xmlns:a16="http://schemas.microsoft.com/office/drawing/2014/main" id="{BCD13371-215D-569F-EEAC-7A8BF8B2CA66}"/>
              </a:ext>
            </a:extLst>
          </p:cNvPr>
          <p:cNvSpPr/>
          <p:nvPr/>
        </p:nvSpPr>
        <p:spPr>
          <a:xfrm>
            <a:off x="3135333" y="2718116"/>
            <a:ext cx="1783080" cy="960120"/>
          </a:xfrm>
          <a:prstGeom prst="rect">
            <a:avLst/>
          </a:prstGeom>
          <a:solidFill>
            <a:srgbClr val="FFF1E6"/>
          </a:solidFill>
          <a:ln w="13970">
            <a:solidFill>
              <a:srgbClr val="F2994A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20" dirty="0">
                <a:solidFill>
                  <a:srgbClr val="17212B"/>
                </a:solidFill>
              </a:rPr>
              <a:t>Validate / compare</a:t>
            </a:r>
            <a:endParaRPr lang="en-US" sz="1220" dirty="0"/>
          </a:p>
          <a:p>
            <a:pPr marL="0" indent="0" algn="ctr">
              <a:buNone/>
            </a:pPr>
            <a:r>
              <a:rPr lang="en-US" sz="1220" dirty="0">
                <a:solidFill>
                  <a:srgbClr val="17212B"/>
                </a:solidFill>
              </a:rPr>
              <a:t>Geometry logic + reference guide</a:t>
            </a:r>
            <a:endParaRPr lang="en-US" sz="1220" dirty="0"/>
          </a:p>
        </p:txBody>
      </p:sp>
      <p:sp>
        <p:nvSpPr>
          <p:cNvPr id="9" name="Text 12">
            <a:extLst>
              <a:ext uri="{FF2B5EF4-FFF2-40B4-BE49-F238E27FC236}">
                <a16:creationId xmlns:a16="http://schemas.microsoft.com/office/drawing/2014/main" id="{F494F07D-E58D-9947-912E-8F7E5FDE0CBC}"/>
              </a:ext>
            </a:extLst>
          </p:cNvPr>
          <p:cNvSpPr/>
          <p:nvPr/>
        </p:nvSpPr>
        <p:spPr>
          <a:xfrm>
            <a:off x="5805381" y="2187764"/>
            <a:ext cx="411480" cy="411480"/>
          </a:xfrm>
          <a:prstGeom prst="rect">
            <a:avLst/>
          </a:prstGeom>
          <a:solidFill>
            <a:srgbClr val="219653"/>
          </a:solidFill>
          <a:ln>
            <a:solidFill>
              <a:srgbClr val="219653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0" name="Text 13">
            <a:extLst>
              <a:ext uri="{FF2B5EF4-FFF2-40B4-BE49-F238E27FC236}">
                <a16:creationId xmlns:a16="http://schemas.microsoft.com/office/drawing/2014/main" id="{E24D17CF-5A4C-C589-30F5-AE57A60F0795}"/>
              </a:ext>
            </a:extLst>
          </p:cNvPr>
          <p:cNvSpPr/>
          <p:nvPr/>
        </p:nvSpPr>
        <p:spPr>
          <a:xfrm>
            <a:off x="5284173" y="2718116"/>
            <a:ext cx="1783080" cy="960120"/>
          </a:xfrm>
          <a:prstGeom prst="rect">
            <a:avLst/>
          </a:prstGeom>
          <a:solidFill>
            <a:srgbClr val="EAF7EF"/>
          </a:solidFill>
          <a:ln w="13970">
            <a:solidFill>
              <a:srgbClr val="219653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20" dirty="0">
                <a:solidFill>
                  <a:srgbClr val="17212B"/>
                </a:solidFill>
              </a:rPr>
              <a:t>Generate AR model</a:t>
            </a:r>
            <a:endParaRPr lang="en-US" sz="1220" dirty="0"/>
          </a:p>
          <a:p>
            <a:pPr marL="0" indent="0" algn="ctr">
              <a:buNone/>
            </a:pPr>
            <a:r>
              <a:rPr lang="en-US" sz="1220" dirty="0">
                <a:solidFill>
                  <a:srgbClr val="17212B"/>
                </a:solidFill>
              </a:rPr>
              <a:t>Fold, rotate, slice, inspect</a:t>
            </a:r>
            <a:endParaRPr lang="en-US" sz="1220" dirty="0"/>
          </a:p>
        </p:txBody>
      </p:sp>
      <p:sp>
        <p:nvSpPr>
          <p:cNvPr id="11" name="Text 14">
            <a:extLst>
              <a:ext uri="{FF2B5EF4-FFF2-40B4-BE49-F238E27FC236}">
                <a16:creationId xmlns:a16="http://schemas.microsoft.com/office/drawing/2014/main" id="{6312130C-093E-95C1-FB96-FE6A2E5B0D5A}"/>
              </a:ext>
            </a:extLst>
          </p:cNvPr>
          <p:cNvSpPr/>
          <p:nvPr/>
        </p:nvSpPr>
        <p:spPr>
          <a:xfrm>
            <a:off x="7954221" y="2187764"/>
            <a:ext cx="411480" cy="411480"/>
          </a:xfrm>
          <a:prstGeom prst="rect">
            <a:avLst/>
          </a:prstGeom>
          <a:solidFill>
            <a:srgbClr val="7B61FF"/>
          </a:solidFill>
          <a:ln>
            <a:solidFill>
              <a:srgbClr val="7B61FF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12" name="Text 15">
            <a:extLst>
              <a:ext uri="{FF2B5EF4-FFF2-40B4-BE49-F238E27FC236}">
                <a16:creationId xmlns:a16="http://schemas.microsoft.com/office/drawing/2014/main" id="{3F2B944B-E1B6-F4E1-E6A5-B22435B7CE04}"/>
              </a:ext>
            </a:extLst>
          </p:cNvPr>
          <p:cNvSpPr/>
          <p:nvPr/>
        </p:nvSpPr>
        <p:spPr>
          <a:xfrm>
            <a:off x="7433013" y="2718116"/>
            <a:ext cx="1783080" cy="960120"/>
          </a:xfrm>
          <a:prstGeom prst="rect">
            <a:avLst/>
          </a:prstGeom>
          <a:solidFill>
            <a:srgbClr val="EFEAFF"/>
          </a:solidFill>
          <a:ln w="13970">
            <a:solidFill>
              <a:srgbClr val="7B61FF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20" dirty="0">
                <a:solidFill>
                  <a:srgbClr val="17212B"/>
                </a:solidFill>
              </a:rPr>
              <a:t>Air-write word</a:t>
            </a:r>
            <a:endParaRPr lang="en-US" sz="1220" dirty="0"/>
          </a:p>
          <a:p>
            <a:pPr marL="0" indent="0" algn="ctr">
              <a:buNone/>
            </a:pPr>
            <a:r>
              <a:rPr lang="en-US" sz="1220" dirty="0">
                <a:solidFill>
                  <a:srgbClr val="17212B"/>
                </a:solidFill>
              </a:rPr>
              <a:t>3D fingertip trajectory + stroke order</a:t>
            </a:r>
            <a:endParaRPr lang="en-US" sz="1220" dirty="0"/>
          </a:p>
        </p:txBody>
      </p:sp>
      <p:sp>
        <p:nvSpPr>
          <p:cNvPr id="13" name="Text 16">
            <a:extLst>
              <a:ext uri="{FF2B5EF4-FFF2-40B4-BE49-F238E27FC236}">
                <a16:creationId xmlns:a16="http://schemas.microsoft.com/office/drawing/2014/main" id="{BF8C6FBC-9CFB-EE7B-0027-5DE7FF736125}"/>
              </a:ext>
            </a:extLst>
          </p:cNvPr>
          <p:cNvSpPr/>
          <p:nvPr/>
        </p:nvSpPr>
        <p:spPr>
          <a:xfrm>
            <a:off x="10103061" y="2187764"/>
            <a:ext cx="411480" cy="411480"/>
          </a:xfrm>
          <a:prstGeom prst="rect">
            <a:avLst/>
          </a:prstGeom>
          <a:solidFill>
            <a:srgbClr val="173D63"/>
          </a:solidFill>
          <a:ln>
            <a:solidFill>
              <a:srgbClr val="173D63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14" name="Text 17">
            <a:extLst>
              <a:ext uri="{FF2B5EF4-FFF2-40B4-BE49-F238E27FC236}">
                <a16:creationId xmlns:a16="http://schemas.microsoft.com/office/drawing/2014/main" id="{98B91D2A-44C7-3844-4D1B-304890D7149F}"/>
              </a:ext>
            </a:extLst>
          </p:cNvPr>
          <p:cNvSpPr/>
          <p:nvPr/>
        </p:nvSpPr>
        <p:spPr>
          <a:xfrm>
            <a:off x="9581853" y="2718116"/>
            <a:ext cx="1783080" cy="960120"/>
          </a:xfrm>
          <a:prstGeom prst="rect">
            <a:avLst/>
          </a:prstGeom>
          <a:solidFill>
            <a:srgbClr val="EDF5FF"/>
          </a:solidFill>
          <a:ln w="13970">
            <a:solidFill>
              <a:srgbClr val="173D63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20" dirty="0">
                <a:solidFill>
                  <a:srgbClr val="17212B"/>
                </a:solidFill>
              </a:rPr>
              <a:t>Speak + reward</a:t>
            </a:r>
            <a:endParaRPr lang="en-US" sz="1220" dirty="0"/>
          </a:p>
          <a:p>
            <a:pPr marL="0" indent="0" algn="ctr">
              <a:buNone/>
            </a:pPr>
            <a:r>
              <a:rPr lang="en-US" sz="1220" dirty="0">
                <a:solidFill>
                  <a:srgbClr val="17212B"/>
                </a:solidFill>
              </a:rPr>
              <a:t>Pronunciation match + animated 3D feedback</a:t>
            </a:r>
            <a:endParaRPr lang="en-US" sz="1220" dirty="0"/>
          </a:p>
        </p:txBody>
      </p:sp>
    </p:spTree>
    <p:extLst>
      <p:ext uri="{BB962C8B-B14F-4D97-AF65-F5344CB8AC3E}">
        <p14:creationId xmlns:p14="http://schemas.microsoft.com/office/powerpoint/2010/main" val="1362952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5C5C3-D407-1E8D-9731-5CF93FF45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D43AFEE-2DF0-2916-7C01-7671C6F9D98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78A4E1F3-BF6C-B8EB-DD40-19FBF8D4E1C1}"/>
              </a:ext>
            </a:extLst>
          </p:cNvPr>
          <p:cNvSpPr/>
          <p:nvPr/>
        </p:nvSpPr>
        <p:spPr>
          <a:xfrm flipV="1">
            <a:off x="10314512" y="-1446147"/>
            <a:ext cx="3557557" cy="5704538"/>
          </a:xfrm>
          <a:custGeom>
            <a:avLst/>
            <a:gdLst/>
            <a:ahLst/>
            <a:cxnLst/>
            <a:rect l="l" t="t" r="r" b="b"/>
            <a:pathLst>
              <a:path w="5336336" h="8556807">
                <a:moveTo>
                  <a:pt x="0" y="8556807"/>
                </a:moveTo>
                <a:lnTo>
                  <a:pt x="5336336" y="8556807"/>
                </a:lnTo>
                <a:lnTo>
                  <a:pt x="5336336" y="0"/>
                </a:lnTo>
                <a:lnTo>
                  <a:pt x="0" y="0"/>
                </a:lnTo>
                <a:lnTo>
                  <a:pt x="0" y="855680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234B245E-A66B-7B39-867F-8A828DCCD634}"/>
              </a:ext>
            </a:extLst>
          </p:cNvPr>
          <p:cNvSpPr/>
          <p:nvPr/>
        </p:nvSpPr>
        <p:spPr>
          <a:xfrm flipH="1">
            <a:off x="-2686076" y="2660570"/>
            <a:ext cx="3557557" cy="5704538"/>
          </a:xfrm>
          <a:custGeom>
            <a:avLst/>
            <a:gdLst/>
            <a:ahLst/>
            <a:cxnLst/>
            <a:rect l="l" t="t" r="r" b="b"/>
            <a:pathLst>
              <a:path w="5336336" h="8556807">
                <a:moveTo>
                  <a:pt x="5336336" y="0"/>
                </a:moveTo>
                <a:lnTo>
                  <a:pt x="0" y="0"/>
                </a:lnTo>
                <a:lnTo>
                  <a:pt x="0" y="8556807"/>
                </a:lnTo>
                <a:lnTo>
                  <a:pt x="5336336" y="8556807"/>
                </a:lnTo>
                <a:lnTo>
                  <a:pt x="533633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6D342337-9250-50A9-9EE7-23C3CBF1873D}"/>
              </a:ext>
            </a:extLst>
          </p:cNvPr>
          <p:cNvSpPr/>
          <p:nvPr/>
        </p:nvSpPr>
        <p:spPr>
          <a:xfrm rot="5400000" flipH="1" flipV="1">
            <a:off x="1132723" y="5777152"/>
            <a:ext cx="916958" cy="1209417"/>
          </a:xfrm>
          <a:custGeom>
            <a:avLst/>
            <a:gdLst/>
            <a:ahLst/>
            <a:cxnLst/>
            <a:rect l="l" t="t" r="r" b="b"/>
            <a:pathLst>
              <a:path w="1375437" h="1814125">
                <a:moveTo>
                  <a:pt x="1375436" y="1814124"/>
                </a:moveTo>
                <a:lnTo>
                  <a:pt x="0" y="1814124"/>
                </a:lnTo>
                <a:lnTo>
                  <a:pt x="0" y="0"/>
                </a:lnTo>
                <a:lnTo>
                  <a:pt x="1375436" y="0"/>
                </a:lnTo>
                <a:lnTo>
                  <a:pt x="1375436" y="1814124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23" name="Group 23">
            <a:extLst>
              <a:ext uri="{FF2B5EF4-FFF2-40B4-BE49-F238E27FC236}">
                <a16:creationId xmlns:a16="http://schemas.microsoft.com/office/drawing/2014/main" id="{51839C21-F648-3F99-D4AA-FBB1207F504A}"/>
              </a:ext>
            </a:extLst>
          </p:cNvPr>
          <p:cNvGrpSpPr/>
          <p:nvPr/>
        </p:nvGrpSpPr>
        <p:grpSpPr>
          <a:xfrm>
            <a:off x="0" y="6244561"/>
            <a:ext cx="12192000" cy="613439"/>
            <a:chOff x="0" y="0"/>
            <a:chExt cx="4816593" cy="242346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77AF3B7F-469B-B26B-13C3-2298681F4C3F}"/>
                </a:ext>
              </a:extLst>
            </p:cNvPr>
            <p:cNvSpPr/>
            <p:nvPr/>
          </p:nvSpPr>
          <p:spPr>
            <a:xfrm>
              <a:off x="0" y="0"/>
              <a:ext cx="4816592" cy="242346"/>
            </a:xfrm>
            <a:custGeom>
              <a:avLst/>
              <a:gdLst/>
              <a:ahLst/>
              <a:cxnLst/>
              <a:rect l="l" t="t" r="r" b="b"/>
              <a:pathLst>
                <a:path w="4816592" h="242346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E5967686-8ABC-B7BE-AE70-4AEDE6E279FC}"/>
                </a:ext>
              </a:extLst>
            </p:cNvPr>
            <p:cNvSpPr txBox="1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26" name="Freeform 26">
            <a:extLst>
              <a:ext uri="{FF2B5EF4-FFF2-40B4-BE49-F238E27FC236}">
                <a16:creationId xmlns:a16="http://schemas.microsoft.com/office/drawing/2014/main" id="{07C98876-00C4-40DA-376D-92ECE4294C24}"/>
              </a:ext>
            </a:extLst>
          </p:cNvPr>
          <p:cNvSpPr/>
          <p:nvPr/>
        </p:nvSpPr>
        <p:spPr>
          <a:xfrm>
            <a:off x="8599261" y="5164268"/>
            <a:ext cx="747893" cy="281466"/>
          </a:xfrm>
          <a:custGeom>
            <a:avLst/>
            <a:gdLst/>
            <a:ahLst/>
            <a:cxnLst/>
            <a:rect l="l" t="t" r="r" b="b"/>
            <a:pathLst>
              <a:path w="1121840" h="422199">
                <a:moveTo>
                  <a:pt x="0" y="0"/>
                </a:moveTo>
                <a:lnTo>
                  <a:pt x="1121841" y="0"/>
                </a:lnTo>
                <a:lnTo>
                  <a:pt x="1121841" y="422199"/>
                </a:lnTo>
                <a:lnTo>
                  <a:pt x="0" y="422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360269" r="-71960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0E711697-0C3A-6E61-BFD6-B796D86D3C0B}"/>
              </a:ext>
            </a:extLst>
          </p:cNvPr>
          <p:cNvSpPr/>
          <p:nvPr/>
        </p:nvSpPr>
        <p:spPr>
          <a:xfrm>
            <a:off x="346477" y="6381861"/>
            <a:ext cx="1745792" cy="362252"/>
          </a:xfrm>
          <a:custGeom>
            <a:avLst/>
            <a:gdLst/>
            <a:ahLst/>
            <a:cxnLst/>
            <a:rect l="l" t="t" r="r" b="b"/>
            <a:pathLst>
              <a:path w="2618688" h="54337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3CC2B6C0-AD5D-6317-BB9D-36B91F749DE3}"/>
              </a:ext>
            </a:extLst>
          </p:cNvPr>
          <p:cNvSpPr txBox="1"/>
          <p:nvPr/>
        </p:nvSpPr>
        <p:spPr>
          <a:xfrm>
            <a:off x="2666565" y="6446274"/>
            <a:ext cx="6858870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2"/>
              </a:lnSpc>
              <a:spcBef>
                <a:spcPct val="0"/>
              </a:spcBef>
            </a:pPr>
            <a:r>
              <a:rPr lang="en-US" sz="1467" b="1" spc="35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SLIIT  |  Faculty of Computing  |  Interactive Media Specialization  |  2026</a:t>
            </a:r>
          </a:p>
        </p:txBody>
      </p:sp>
      <p:sp>
        <p:nvSpPr>
          <p:cNvPr id="7" name="TextBox 24">
            <a:extLst>
              <a:ext uri="{FF2B5EF4-FFF2-40B4-BE49-F238E27FC236}">
                <a16:creationId xmlns:a16="http://schemas.microsoft.com/office/drawing/2014/main" id="{C0F4B850-66B9-A565-E467-CD0FC165BC92}"/>
              </a:ext>
            </a:extLst>
          </p:cNvPr>
          <p:cNvSpPr txBox="1"/>
          <p:nvPr/>
        </p:nvSpPr>
        <p:spPr>
          <a:xfrm>
            <a:off x="386761" y="347697"/>
            <a:ext cx="810409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dirty="0">
                <a:solidFill>
                  <a:srgbClr val="79E920"/>
                </a:solidFill>
              </a:rPr>
              <a:t>Architecture and component integration</a:t>
            </a:r>
            <a:endParaRPr lang="en-US" sz="2800" dirty="0">
              <a:solidFill>
                <a:srgbClr val="79E920"/>
              </a:solidFill>
            </a:endParaRPr>
          </a:p>
        </p:txBody>
      </p:sp>
      <p:sp>
        <p:nvSpPr>
          <p:cNvPr id="15" name="TextBox 24">
            <a:extLst>
              <a:ext uri="{FF2B5EF4-FFF2-40B4-BE49-F238E27FC236}">
                <a16:creationId xmlns:a16="http://schemas.microsoft.com/office/drawing/2014/main" id="{66C20870-652A-971E-A68D-BE5748F1C188}"/>
              </a:ext>
            </a:extLst>
          </p:cNvPr>
          <p:cNvSpPr txBox="1"/>
          <p:nvPr/>
        </p:nvSpPr>
        <p:spPr>
          <a:xfrm>
            <a:off x="362378" y="2833462"/>
            <a:ext cx="2974746" cy="5734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2800" b="1" spc="-17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Stakeholders</a:t>
            </a:r>
          </a:p>
        </p:txBody>
      </p:sp>
      <p:sp>
        <p:nvSpPr>
          <p:cNvPr id="16" name="Shape 4">
            <a:extLst>
              <a:ext uri="{FF2B5EF4-FFF2-40B4-BE49-F238E27FC236}">
                <a16:creationId xmlns:a16="http://schemas.microsoft.com/office/drawing/2014/main" id="{389D0367-83BB-B57D-EB07-F3D8739BDB74}"/>
              </a:ext>
            </a:extLst>
          </p:cNvPr>
          <p:cNvSpPr/>
          <p:nvPr/>
        </p:nvSpPr>
        <p:spPr>
          <a:xfrm>
            <a:off x="2159860" y="2369805"/>
            <a:ext cx="868680" cy="0"/>
          </a:xfrm>
          <a:prstGeom prst="line">
            <a:avLst/>
          </a:prstGeom>
          <a:noFill/>
          <a:ln w="15875">
            <a:solidFill>
              <a:srgbClr val="91A5B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5">
            <a:extLst>
              <a:ext uri="{FF2B5EF4-FFF2-40B4-BE49-F238E27FC236}">
                <a16:creationId xmlns:a16="http://schemas.microsoft.com/office/drawing/2014/main" id="{D5A45033-F55E-BF84-AB75-7C389A32D50A}"/>
              </a:ext>
            </a:extLst>
          </p:cNvPr>
          <p:cNvSpPr/>
          <p:nvPr/>
        </p:nvSpPr>
        <p:spPr>
          <a:xfrm>
            <a:off x="4445860" y="2369805"/>
            <a:ext cx="868680" cy="0"/>
          </a:xfrm>
          <a:prstGeom prst="line">
            <a:avLst/>
          </a:prstGeom>
          <a:noFill/>
          <a:ln w="15875">
            <a:solidFill>
              <a:srgbClr val="91A5B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6">
            <a:extLst>
              <a:ext uri="{FF2B5EF4-FFF2-40B4-BE49-F238E27FC236}">
                <a16:creationId xmlns:a16="http://schemas.microsoft.com/office/drawing/2014/main" id="{C90AFECA-51D2-3669-90D9-BF039AF7F79A}"/>
              </a:ext>
            </a:extLst>
          </p:cNvPr>
          <p:cNvSpPr/>
          <p:nvPr/>
        </p:nvSpPr>
        <p:spPr>
          <a:xfrm>
            <a:off x="6731860" y="2369805"/>
            <a:ext cx="868680" cy="0"/>
          </a:xfrm>
          <a:prstGeom prst="line">
            <a:avLst/>
          </a:prstGeom>
          <a:noFill/>
          <a:ln w="15875">
            <a:solidFill>
              <a:srgbClr val="91A5B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7">
            <a:extLst>
              <a:ext uri="{FF2B5EF4-FFF2-40B4-BE49-F238E27FC236}">
                <a16:creationId xmlns:a16="http://schemas.microsoft.com/office/drawing/2014/main" id="{B80E825C-9A28-8B1E-4C4B-5A7E41AF6E70}"/>
              </a:ext>
            </a:extLst>
          </p:cNvPr>
          <p:cNvSpPr/>
          <p:nvPr/>
        </p:nvSpPr>
        <p:spPr>
          <a:xfrm>
            <a:off x="9017860" y="2369805"/>
            <a:ext cx="868680" cy="0"/>
          </a:xfrm>
          <a:prstGeom prst="line">
            <a:avLst/>
          </a:prstGeom>
          <a:noFill/>
          <a:ln w="15875">
            <a:solidFill>
              <a:srgbClr val="91A5B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8">
            <a:extLst>
              <a:ext uri="{FF2B5EF4-FFF2-40B4-BE49-F238E27FC236}">
                <a16:creationId xmlns:a16="http://schemas.microsoft.com/office/drawing/2014/main" id="{E7633A16-841D-DF93-0F34-C922AEE8D0E7}"/>
              </a:ext>
            </a:extLst>
          </p:cNvPr>
          <p:cNvSpPr/>
          <p:nvPr/>
        </p:nvSpPr>
        <p:spPr>
          <a:xfrm>
            <a:off x="10298020" y="2918445"/>
            <a:ext cx="0" cy="868680"/>
          </a:xfrm>
          <a:prstGeom prst="line">
            <a:avLst/>
          </a:prstGeom>
          <a:noFill/>
          <a:ln w="15875">
            <a:solidFill>
              <a:srgbClr val="91A5B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B5978FD5-A2BF-9707-AD0D-6214AD18C23A}"/>
              </a:ext>
            </a:extLst>
          </p:cNvPr>
          <p:cNvSpPr/>
          <p:nvPr/>
        </p:nvSpPr>
        <p:spPr>
          <a:xfrm>
            <a:off x="971140" y="1912605"/>
            <a:ext cx="1188720" cy="914400"/>
          </a:xfrm>
          <a:prstGeom prst="rect">
            <a:avLst/>
          </a:prstGeom>
          <a:solidFill>
            <a:srgbClr val="FFFFFF"/>
          </a:solidFill>
          <a:ln w="13970">
            <a:solidFill>
              <a:srgbClr val="173D63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73D63"/>
                </a:solidFill>
              </a:rPr>
              <a:t>Student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73D63"/>
                </a:solidFill>
              </a:rPr>
              <a:t>input</a:t>
            </a:r>
            <a:endParaRPr lang="en-US" sz="1300" dirty="0"/>
          </a:p>
        </p:txBody>
      </p:sp>
      <p:sp>
        <p:nvSpPr>
          <p:cNvPr id="27" name="Text 10">
            <a:extLst>
              <a:ext uri="{FF2B5EF4-FFF2-40B4-BE49-F238E27FC236}">
                <a16:creationId xmlns:a16="http://schemas.microsoft.com/office/drawing/2014/main" id="{807BE7EF-395F-3581-E5FE-F4BC58D7BBE1}"/>
              </a:ext>
            </a:extLst>
          </p:cNvPr>
          <p:cNvSpPr/>
          <p:nvPr/>
        </p:nvSpPr>
        <p:spPr>
          <a:xfrm>
            <a:off x="3028540" y="1729725"/>
            <a:ext cx="1417320" cy="1280160"/>
          </a:xfrm>
          <a:prstGeom prst="rect">
            <a:avLst/>
          </a:prstGeom>
          <a:solidFill>
            <a:srgbClr val="E8F2FF"/>
          </a:solidFill>
          <a:ln w="13970">
            <a:solidFill>
              <a:srgbClr val="2F80ED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7212B"/>
                </a:solidFill>
              </a:rPr>
              <a:t>C1</a:t>
            </a:r>
            <a:endParaRPr lang="en-US" sz="1150" dirty="0"/>
          </a:p>
          <a:p>
            <a:pPr marL="0" indent="0" algn="ctr">
              <a:buNone/>
            </a:pPr>
            <a:r>
              <a:rPr lang="en-US" sz="1150" b="1" dirty="0">
                <a:solidFill>
                  <a:srgbClr val="17212B"/>
                </a:solidFill>
              </a:rPr>
              <a:t>2D→3D Geometry</a:t>
            </a:r>
            <a:endParaRPr lang="en-US" sz="1150" dirty="0"/>
          </a:p>
          <a:p>
            <a:pPr marL="0" indent="0" algn="ctr">
              <a:buNone/>
            </a:pPr>
            <a:r>
              <a:rPr lang="en-US" sz="1150" b="1" dirty="0">
                <a:solidFill>
                  <a:srgbClr val="17212B"/>
                </a:solidFill>
              </a:rPr>
              <a:t>Validation</a:t>
            </a:r>
            <a:endParaRPr lang="en-US" sz="1150" dirty="0"/>
          </a:p>
        </p:txBody>
      </p:sp>
      <p:sp>
        <p:nvSpPr>
          <p:cNvPr id="29" name="Text 11">
            <a:extLst>
              <a:ext uri="{FF2B5EF4-FFF2-40B4-BE49-F238E27FC236}">
                <a16:creationId xmlns:a16="http://schemas.microsoft.com/office/drawing/2014/main" id="{49E2A202-B425-6672-22D7-BF63FE3E07E7}"/>
              </a:ext>
            </a:extLst>
          </p:cNvPr>
          <p:cNvSpPr/>
          <p:nvPr/>
        </p:nvSpPr>
        <p:spPr>
          <a:xfrm>
            <a:off x="5314540" y="1729725"/>
            <a:ext cx="1417320" cy="1280160"/>
          </a:xfrm>
          <a:prstGeom prst="rect">
            <a:avLst/>
          </a:prstGeom>
          <a:solidFill>
            <a:srgbClr val="FFF1E6"/>
          </a:solidFill>
          <a:ln w="13970">
            <a:solidFill>
              <a:srgbClr val="F2994A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7212B"/>
                </a:solidFill>
              </a:rPr>
              <a:t>C2</a:t>
            </a:r>
            <a:endParaRPr lang="en-US" sz="1150" dirty="0"/>
          </a:p>
          <a:p>
            <a:pPr marL="0" indent="0" algn="ctr">
              <a:buNone/>
            </a:pPr>
            <a:r>
              <a:rPr lang="en-US" sz="1150" b="1" dirty="0">
                <a:solidFill>
                  <a:srgbClr val="17212B"/>
                </a:solidFill>
              </a:rPr>
              <a:t>Scaffolding +</a:t>
            </a:r>
            <a:endParaRPr lang="en-US" sz="1150" dirty="0"/>
          </a:p>
          <a:p>
            <a:pPr marL="0" indent="0" algn="ctr">
              <a:buNone/>
            </a:pPr>
            <a:r>
              <a:rPr lang="en-US" sz="1150" b="1" dirty="0">
                <a:solidFill>
                  <a:srgbClr val="17212B"/>
                </a:solidFill>
              </a:rPr>
              <a:t>Virtual Slicing</a:t>
            </a:r>
            <a:endParaRPr lang="en-US" sz="1150" dirty="0"/>
          </a:p>
        </p:txBody>
      </p:sp>
      <p:sp>
        <p:nvSpPr>
          <p:cNvPr id="30" name="Text 12">
            <a:extLst>
              <a:ext uri="{FF2B5EF4-FFF2-40B4-BE49-F238E27FC236}">
                <a16:creationId xmlns:a16="http://schemas.microsoft.com/office/drawing/2014/main" id="{9676829D-4B77-390C-81F1-7281D2F5C2E3}"/>
              </a:ext>
            </a:extLst>
          </p:cNvPr>
          <p:cNvSpPr/>
          <p:nvPr/>
        </p:nvSpPr>
        <p:spPr>
          <a:xfrm>
            <a:off x="7600540" y="1729725"/>
            <a:ext cx="1417320" cy="1280160"/>
          </a:xfrm>
          <a:prstGeom prst="rect">
            <a:avLst/>
          </a:prstGeom>
          <a:solidFill>
            <a:srgbClr val="EFEAFF"/>
          </a:solidFill>
          <a:ln w="13970">
            <a:solidFill>
              <a:srgbClr val="7B61FF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7212B"/>
                </a:solidFill>
              </a:rPr>
              <a:t>C3</a:t>
            </a:r>
            <a:endParaRPr lang="en-US" sz="1150" dirty="0"/>
          </a:p>
          <a:p>
            <a:pPr marL="0" indent="0" algn="ctr">
              <a:buNone/>
            </a:pPr>
            <a:r>
              <a:rPr lang="en-US" sz="1150" b="1" dirty="0">
                <a:solidFill>
                  <a:srgbClr val="17212B"/>
                </a:solidFill>
              </a:rPr>
              <a:t>Air-Writing</a:t>
            </a:r>
            <a:endParaRPr lang="en-US" sz="1150" dirty="0"/>
          </a:p>
          <a:p>
            <a:pPr marL="0" indent="0" algn="ctr">
              <a:buNone/>
            </a:pPr>
            <a:r>
              <a:rPr lang="en-US" sz="1150" b="1" dirty="0">
                <a:solidFill>
                  <a:srgbClr val="17212B"/>
                </a:solidFill>
              </a:rPr>
              <a:t>Trajectory Tracking</a:t>
            </a:r>
            <a:endParaRPr lang="en-US" sz="1150" dirty="0"/>
          </a:p>
        </p:txBody>
      </p:sp>
      <p:sp>
        <p:nvSpPr>
          <p:cNvPr id="31" name="Text 13">
            <a:extLst>
              <a:ext uri="{FF2B5EF4-FFF2-40B4-BE49-F238E27FC236}">
                <a16:creationId xmlns:a16="http://schemas.microsoft.com/office/drawing/2014/main" id="{3E45B3C9-6E94-C395-97B3-90F315E3D446}"/>
              </a:ext>
            </a:extLst>
          </p:cNvPr>
          <p:cNvSpPr/>
          <p:nvPr/>
        </p:nvSpPr>
        <p:spPr>
          <a:xfrm>
            <a:off x="9886540" y="1729725"/>
            <a:ext cx="1417320" cy="1280160"/>
          </a:xfrm>
          <a:prstGeom prst="rect">
            <a:avLst/>
          </a:prstGeom>
          <a:solidFill>
            <a:srgbClr val="EAF7EF"/>
          </a:solidFill>
          <a:ln w="13970">
            <a:solidFill>
              <a:srgbClr val="219653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7212B"/>
                </a:solidFill>
              </a:rPr>
              <a:t>C4</a:t>
            </a:r>
            <a:endParaRPr lang="en-US" sz="1150" dirty="0"/>
          </a:p>
          <a:p>
            <a:pPr marL="0" indent="0" algn="ctr">
              <a:buNone/>
            </a:pPr>
            <a:r>
              <a:rPr lang="en-US" sz="1150" b="1" dirty="0">
                <a:solidFill>
                  <a:srgbClr val="17212B"/>
                </a:solidFill>
              </a:rPr>
              <a:t>Phonics +</a:t>
            </a:r>
            <a:endParaRPr lang="en-US" sz="1150" dirty="0"/>
          </a:p>
          <a:p>
            <a:pPr marL="0" indent="0" algn="ctr">
              <a:buNone/>
            </a:pPr>
            <a:r>
              <a:rPr lang="en-US" sz="1150" b="1" dirty="0">
                <a:solidFill>
                  <a:srgbClr val="17212B"/>
                </a:solidFill>
              </a:rPr>
              <a:t>Vocabulary Reward</a:t>
            </a:r>
            <a:endParaRPr lang="en-US" sz="1150" dirty="0"/>
          </a:p>
        </p:txBody>
      </p:sp>
      <p:sp>
        <p:nvSpPr>
          <p:cNvPr id="34" name="Text 14">
            <a:extLst>
              <a:ext uri="{FF2B5EF4-FFF2-40B4-BE49-F238E27FC236}">
                <a16:creationId xmlns:a16="http://schemas.microsoft.com/office/drawing/2014/main" id="{8897626A-9033-F02F-084C-0E1CCBF8431A}"/>
              </a:ext>
            </a:extLst>
          </p:cNvPr>
          <p:cNvSpPr/>
          <p:nvPr/>
        </p:nvSpPr>
        <p:spPr>
          <a:xfrm>
            <a:off x="1181452" y="3832845"/>
            <a:ext cx="2743200" cy="685800"/>
          </a:xfrm>
          <a:prstGeom prst="rect">
            <a:avLst/>
          </a:prstGeom>
          <a:solidFill>
            <a:srgbClr val="FFFFFF"/>
          </a:solidFill>
          <a:ln w="13970">
            <a:solidFill>
              <a:srgbClr val="173D63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7212B"/>
                </a:solidFill>
              </a:rPr>
              <a:t>AR mobile interface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7212B"/>
                </a:solidFill>
              </a:rPr>
              <a:t>Unity 3D + ARCore</a:t>
            </a:r>
            <a:endParaRPr lang="en-US" sz="1300" dirty="0"/>
          </a:p>
        </p:txBody>
      </p:sp>
      <p:sp>
        <p:nvSpPr>
          <p:cNvPr id="35" name="Text 15">
            <a:extLst>
              <a:ext uri="{FF2B5EF4-FFF2-40B4-BE49-F238E27FC236}">
                <a16:creationId xmlns:a16="http://schemas.microsoft.com/office/drawing/2014/main" id="{22F01428-44DE-573C-0339-AC86B2139FC3}"/>
              </a:ext>
            </a:extLst>
          </p:cNvPr>
          <p:cNvSpPr/>
          <p:nvPr/>
        </p:nvSpPr>
        <p:spPr>
          <a:xfrm>
            <a:off x="4381852" y="3832845"/>
            <a:ext cx="2743200" cy="685800"/>
          </a:xfrm>
          <a:prstGeom prst="rect">
            <a:avLst/>
          </a:prstGeom>
          <a:solidFill>
            <a:srgbClr val="FFFFFF"/>
          </a:solidFill>
          <a:ln w="13970">
            <a:solidFill>
              <a:srgbClr val="5F6B7A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7212B"/>
                </a:solidFill>
              </a:rPr>
              <a:t>Shared services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7212B"/>
                </a:solidFill>
              </a:rPr>
              <a:t>feedback, logs, datasets, privacy</a:t>
            </a:r>
            <a:endParaRPr lang="en-US" sz="1300" dirty="0"/>
          </a:p>
        </p:txBody>
      </p:sp>
      <p:sp>
        <p:nvSpPr>
          <p:cNvPr id="36" name="Text 16">
            <a:extLst>
              <a:ext uri="{FF2B5EF4-FFF2-40B4-BE49-F238E27FC236}">
                <a16:creationId xmlns:a16="http://schemas.microsoft.com/office/drawing/2014/main" id="{F56DBDB3-B5C2-748F-0024-96A0C286C273}"/>
              </a:ext>
            </a:extLst>
          </p:cNvPr>
          <p:cNvSpPr/>
          <p:nvPr/>
        </p:nvSpPr>
        <p:spPr>
          <a:xfrm>
            <a:off x="7582252" y="3832845"/>
            <a:ext cx="2743200" cy="685800"/>
          </a:xfrm>
          <a:prstGeom prst="rect">
            <a:avLst/>
          </a:prstGeom>
          <a:solidFill>
            <a:srgbClr val="FFFFFF"/>
          </a:solidFill>
          <a:ln w="13970">
            <a:solidFill>
              <a:srgbClr val="219653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7212B"/>
                </a:solidFill>
              </a:rPr>
              <a:t>Evidence layer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7212B"/>
                </a:solidFill>
              </a:rPr>
              <a:t>metrics, tests, user feedback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3179551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0EA3B-8C4C-6B6D-4CB2-218640F6F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DA2E077-A13F-7C5E-3EB1-8FC965AC3865}"/>
              </a:ext>
            </a:extLst>
          </p:cNvPr>
          <p:cNvSpPr/>
          <p:nvPr/>
        </p:nvSpPr>
        <p:spPr>
          <a:xfrm>
            <a:off x="8709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D6C05C1B-6822-6F8B-83F3-7A358392B540}"/>
              </a:ext>
            </a:extLst>
          </p:cNvPr>
          <p:cNvSpPr/>
          <p:nvPr/>
        </p:nvSpPr>
        <p:spPr>
          <a:xfrm flipV="1">
            <a:off x="10314512" y="-1446147"/>
            <a:ext cx="3557557" cy="5704538"/>
          </a:xfrm>
          <a:custGeom>
            <a:avLst/>
            <a:gdLst/>
            <a:ahLst/>
            <a:cxnLst/>
            <a:rect l="l" t="t" r="r" b="b"/>
            <a:pathLst>
              <a:path w="5336336" h="8556807">
                <a:moveTo>
                  <a:pt x="0" y="8556807"/>
                </a:moveTo>
                <a:lnTo>
                  <a:pt x="5336336" y="8556807"/>
                </a:lnTo>
                <a:lnTo>
                  <a:pt x="5336336" y="0"/>
                </a:lnTo>
                <a:lnTo>
                  <a:pt x="0" y="0"/>
                </a:lnTo>
                <a:lnTo>
                  <a:pt x="0" y="855680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0B3A663-F51A-EDF4-1C94-CD567322E29D}"/>
              </a:ext>
            </a:extLst>
          </p:cNvPr>
          <p:cNvSpPr/>
          <p:nvPr/>
        </p:nvSpPr>
        <p:spPr>
          <a:xfrm flipH="1">
            <a:off x="-2686076" y="2660570"/>
            <a:ext cx="3557557" cy="5704538"/>
          </a:xfrm>
          <a:custGeom>
            <a:avLst/>
            <a:gdLst/>
            <a:ahLst/>
            <a:cxnLst/>
            <a:rect l="l" t="t" r="r" b="b"/>
            <a:pathLst>
              <a:path w="5336336" h="8556807">
                <a:moveTo>
                  <a:pt x="5336336" y="0"/>
                </a:moveTo>
                <a:lnTo>
                  <a:pt x="0" y="0"/>
                </a:lnTo>
                <a:lnTo>
                  <a:pt x="0" y="8556807"/>
                </a:lnTo>
                <a:lnTo>
                  <a:pt x="5336336" y="8556807"/>
                </a:lnTo>
                <a:lnTo>
                  <a:pt x="533633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4CBA3258-722E-16F1-868D-C6856085DD6C}"/>
              </a:ext>
            </a:extLst>
          </p:cNvPr>
          <p:cNvSpPr/>
          <p:nvPr/>
        </p:nvSpPr>
        <p:spPr>
          <a:xfrm rot="5400000" flipH="1" flipV="1">
            <a:off x="1132723" y="5777152"/>
            <a:ext cx="916958" cy="1209417"/>
          </a:xfrm>
          <a:custGeom>
            <a:avLst/>
            <a:gdLst/>
            <a:ahLst/>
            <a:cxnLst/>
            <a:rect l="l" t="t" r="r" b="b"/>
            <a:pathLst>
              <a:path w="1375437" h="1814125">
                <a:moveTo>
                  <a:pt x="1375436" y="1814124"/>
                </a:moveTo>
                <a:lnTo>
                  <a:pt x="0" y="1814124"/>
                </a:lnTo>
                <a:lnTo>
                  <a:pt x="0" y="0"/>
                </a:lnTo>
                <a:lnTo>
                  <a:pt x="1375436" y="0"/>
                </a:lnTo>
                <a:lnTo>
                  <a:pt x="1375436" y="1814124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23" name="Group 23">
            <a:extLst>
              <a:ext uri="{FF2B5EF4-FFF2-40B4-BE49-F238E27FC236}">
                <a16:creationId xmlns:a16="http://schemas.microsoft.com/office/drawing/2014/main" id="{598AEFDB-9F8F-CA89-5E8B-1B4A4D3C14AA}"/>
              </a:ext>
            </a:extLst>
          </p:cNvPr>
          <p:cNvGrpSpPr/>
          <p:nvPr/>
        </p:nvGrpSpPr>
        <p:grpSpPr>
          <a:xfrm>
            <a:off x="0" y="6244561"/>
            <a:ext cx="12192000" cy="613439"/>
            <a:chOff x="0" y="0"/>
            <a:chExt cx="4816593" cy="242346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6C8CDE42-4706-E7A0-F24E-BBD60CDFA5CB}"/>
                </a:ext>
              </a:extLst>
            </p:cNvPr>
            <p:cNvSpPr/>
            <p:nvPr/>
          </p:nvSpPr>
          <p:spPr>
            <a:xfrm>
              <a:off x="0" y="0"/>
              <a:ext cx="4816592" cy="242346"/>
            </a:xfrm>
            <a:custGeom>
              <a:avLst/>
              <a:gdLst/>
              <a:ahLst/>
              <a:cxnLst/>
              <a:rect l="l" t="t" r="r" b="b"/>
              <a:pathLst>
                <a:path w="4816592" h="242346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2683CD1C-40E9-B07D-8683-D513273E4691}"/>
                </a:ext>
              </a:extLst>
            </p:cNvPr>
            <p:cNvSpPr txBox="1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26" name="Freeform 26">
            <a:extLst>
              <a:ext uri="{FF2B5EF4-FFF2-40B4-BE49-F238E27FC236}">
                <a16:creationId xmlns:a16="http://schemas.microsoft.com/office/drawing/2014/main" id="{5DDB55AA-8AC0-1C5C-E39C-F7DBFDAB3E60}"/>
              </a:ext>
            </a:extLst>
          </p:cNvPr>
          <p:cNvSpPr/>
          <p:nvPr/>
        </p:nvSpPr>
        <p:spPr>
          <a:xfrm>
            <a:off x="8599261" y="5164268"/>
            <a:ext cx="747893" cy="281466"/>
          </a:xfrm>
          <a:custGeom>
            <a:avLst/>
            <a:gdLst/>
            <a:ahLst/>
            <a:cxnLst/>
            <a:rect l="l" t="t" r="r" b="b"/>
            <a:pathLst>
              <a:path w="1121840" h="422199">
                <a:moveTo>
                  <a:pt x="0" y="0"/>
                </a:moveTo>
                <a:lnTo>
                  <a:pt x="1121841" y="0"/>
                </a:lnTo>
                <a:lnTo>
                  <a:pt x="1121841" y="422199"/>
                </a:lnTo>
                <a:lnTo>
                  <a:pt x="0" y="422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360269" r="-71960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779B50AA-806B-21EF-BF8C-1053F788D563}"/>
              </a:ext>
            </a:extLst>
          </p:cNvPr>
          <p:cNvSpPr/>
          <p:nvPr/>
        </p:nvSpPr>
        <p:spPr>
          <a:xfrm>
            <a:off x="346477" y="6381861"/>
            <a:ext cx="1745792" cy="362252"/>
          </a:xfrm>
          <a:custGeom>
            <a:avLst/>
            <a:gdLst/>
            <a:ahLst/>
            <a:cxnLst/>
            <a:rect l="l" t="t" r="r" b="b"/>
            <a:pathLst>
              <a:path w="2618688" h="54337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FDA10D21-32F6-6C6E-4477-E27C8F41F18D}"/>
              </a:ext>
            </a:extLst>
          </p:cNvPr>
          <p:cNvSpPr txBox="1"/>
          <p:nvPr/>
        </p:nvSpPr>
        <p:spPr>
          <a:xfrm>
            <a:off x="2666565" y="6446274"/>
            <a:ext cx="6858870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2"/>
              </a:lnSpc>
              <a:spcBef>
                <a:spcPct val="0"/>
              </a:spcBef>
            </a:pPr>
            <a:r>
              <a:rPr lang="en-US" sz="1467" b="1" spc="35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SLIIT  |  Faculty of Computing  |  Interactive Media Specialization  |  2026</a:t>
            </a:r>
          </a:p>
        </p:txBody>
      </p:sp>
      <p:sp>
        <p:nvSpPr>
          <p:cNvPr id="7" name="TextBox 24">
            <a:extLst>
              <a:ext uri="{FF2B5EF4-FFF2-40B4-BE49-F238E27FC236}">
                <a16:creationId xmlns:a16="http://schemas.microsoft.com/office/drawing/2014/main" id="{A0E530BB-99DF-3E5F-5CCF-6A91917D2521}"/>
              </a:ext>
            </a:extLst>
          </p:cNvPr>
          <p:cNvSpPr txBox="1"/>
          <p:nvPr/>
        </p:nvSpPr>
        <p:spPr>
          <a:xfrm>
            <a:off x="386761" y="347697"/>
            <a:ext cx="810409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dirty="0">
                <a:solidFill>
                  <a:srgbClr val="79E920"/>
                </a:solidFill>
              </a:rPr>
              <a:t>Integration and completion status</a:t>
            </a:r>
            <a:endParaRPr lang="en-US" sz="2800" dirty="0">
              <a:solidFill>
                <a:srgbClr val="79E920"/>
              </a:solidFill>
            </a:endParaRPr>
          </a:p>
        </p:txBody>
      </p:sp>
      <p:sp>
        <p:nvSpPr>
          <p:cNvPr id="15" name="TextBox 24">
            <a:extLst>
              <a:ext uri="{FF2B5EF4-FFF2-40B4-BE49-F238E27FC236}">
                <a16:creationId xmlns:a16="http://schemas.microsoft.com/office/drawing/2014/main" id="{D058E693-E133-A5A4-6025-D680690CB14D}"/>
              </a:ext>
            </a:extLst>
          </p:cNvPr>
          <p:cNvSpPr txBox="1"/>
          <p:nvPr/>
        </p:nvSpPr>
        <p:spPr>
          <a:xfrm>
            <a:off x="362378" y="2833462"/>
            <a:ext cx="2974746" cy="5734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2800" b="1" spc="-17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Stakeholders</a:t>
            </a:r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56EB893A-2DFA-F612-9D49-4DA701BC8724}"/>
              </a:ext>
            </a:extLst>
          </p:cNvPr>
          <p:cNvSpPr/>
          <p:nvPr/>
        </p:nvSpPr>
        <p:spPr>
          <a:xfrm>
            <a:off x="731520" y="1938528"/>
            <a:ext cx="1828800" cy="320040"/>
          </a:xfrm>
          <a:prstGeom prst="rect">
            <a:avLst/>
          </a:prstGeom>
          <a:solidFill>
            <a:srgbClr val="173D63"/>
          </a:solidFill>
          <a:ln>
            <a:solidFill>
              <a:srgbClr val="173D6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Area</a:t>
            </a:r>
            <a:endParaRPr lang="en-US" sz="1200" dirty="0"/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4F2F0F53-B7D3-FC1A-7342-E4472B8C5C81}"/>
              </a:ext>
            </a:extLst>
          </p:cNvPr>
          <p:cNvSpPr/>
          <p:nvPr/>
        </p:nvSpPr>
        <p:spPr>
          <a:xfrm>
            <a:off x="2578608" y="1938528"/>
            <a:ext cx="5989320" cy="320040"/>
          </a:xfrm>
          <a:prstGeom prst="rect">
            <a:avLst/>
          </a:prstGeom>
          <a:solidFill>
            <a:srgbClr val="173D63"/>
          </a:solidFill>
          <a:ln>
            <a:solidFill>
              <a:srgbClr val="173D6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Evidence to show</a:t>
            </a:r>
            <a:endParaRPr lang="en-US" sz="1200" dirty="0"/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39632434-7EFB-DAA8-C66D-97C7FD46A35B}"/>
              </a:ext>
            </a:extLst>
          </p:cNvPr>
          <p:cNvSpPr/>
          <p:nvPr/>
        </p:nvSpPr>
        <p:spPr>
          <a:xfrm>
            <a:off x="8595360" y="1938528"/>
            <a:ext cx="2651760" cy="320040"/>
          </a:xfrm>
          <a:prstGeom prst="rect">
            <a:avLst/>
          </a:prstGeom>
          <a:solidFill>
            <a:srgbClr val="173D63"/>
          </a:solidFill>
          <a:ln>
            <a:solidFill>
              <a:srgbClr val="173D6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Status</a:t>
            </a:r>
            <a:endParaRPr lang="en-US" sz="1200" dirty="0"/>
          </a:p>
        </p:txBody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54CF5600-1538-8269-CE01-5FB6F8C6BF69}"/>
              </a:ext>
            </a:extLst>
          </p:cNvPr>
          <p:cNvSpPr/>
          <p:nvPr/>
        </p:nvSpPr>
        <p:spPr>
          <a:xfrm>
            <a:off x="731520" y="2359152"/>
            <a:ext cx="1828800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D8E2EF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173D63"/>
                </a:solidFill>
              </a:rPr>
              <a:t>End-to-end demo path</a:t>
            </a:r>
            <a:endParaRPr lang="en-US" sz="1220" dirty="0"/>
          </a:p>
        </p:txBody>
      </p:sp>
      <p:sp>
        <p:nvSpPr>
          <p:cNvPr id="9" name="Text 8">
            <a:extLst>
              <a:ext uri="{FF2B5EF4-FFF2-40B4-BE49-F238E27FC236}">
                <a16:creationId xmlns:a16="http://schemas.microsoft.com/office/drawing/2014/main" id="{1ABE8C51-FA43-1698-27A3-BC43F5224954}"/>
              </a:ext>
            </a:extLst>
          </p:cNvPr>
          <p:cNvSpPr/>
          <p:nvPr/>
        </p:nvSpPr>
        <p:spPr>
          <a:xfrm>
            <a:off x="2578608" y="2359152"/>
            <a:ext cx="5989320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D8E2EF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17212B"/>
                </a:solidFill>
              </a:rPr>
              <a:t>Sketch → validation → AR feedback → writing → vocabulary reward</a:t>
            </a:r>
            <a:endParaRPr lang="en-US" sz="1220" dirty="0"/>
          </a:p>
        </p:txBody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5A9A9A2E-9DBD-5F1F-415A-954D10CCA851}"/>
              </a:ext>
            </a:extLst>
          </p:cNvPr>
          <p:cNvSpPr/>
          <p:nvPr/>
        </p:nvSpPr>
        <p:spPr>
          <a:xfrm>
            <a:off x="8595360" y="2359152"/>
            <a:ext cx="2651760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D8E2EF"/>
            </a:solidFill>
          </a:ln>
        </p:spPr>
        <p:txBody>
          <a:bodyPr wrap="square" lIns="889" tIns="889" rIns="889" bIns="889" rtlCol="0" anchor="ctr"/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F2994A"/>
                </a:solidFill>
              </a:rPr>
              <a:t>100 %</a:t>
            </a:r>
            <a:endParaRPr lang="en-US" sz="1220" dirty="0"/>
          </a:p>
        </p:txBody>
      </p:sp>
      <p:sp>
        <p:nvSpPr>
          <p:cNvPr id="11" name="Text 10">
            <a:extLst>
              <a:ext uri="{FF2B5EF4-FFF2-40B4-BE49-F238E27FC236}">
                <a16:creationId xmlns:a16="http://schemas.microsoft.com/office/drawing/2014/main" id="{A0CDE412-2BE9-5B9B-F944-FD518EFC66BE}"/>
              </a:ext>
            </a:extLst>
          </p:cNvPr>
          <p:cNvSpPr/>
          <p:nvPr/>
        </p:nvSpPr>
        <p:spPr>
          <a:xfrm>
            <a:off x="731520" y="3017520"/>
            <a:ext cx="1828800" cy="566928"/>
          </a:xfrm>
          <a:prstGeom prst="rect">
            <a:avLst/>
          </a:prstGeom>
          <a:solidFill>
            <a:srgbClr val="F1F6FC"/>
          </a:solidFill>
          <a:ln w="10160">
            <a:solidFill>
              <a:srgbClr val="D8E2EF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173D63"/>
                </a:solidFill>
              </a:rPr>
              <a:t>Component integration</a:t>
            </a:r>
            <a:endParaRPr lang="en-US" sz="1220" dirty="0"/>
          </a:p>
        </p:txBody>
      </p:sp>
      <p:sp>
        <p:nvSpPr>
          <p:cNvPr id="12" name="Text 11">
            <a:extLst>
              <a:ext uri="{FF2B5EF4-FFF2-40B4-BE49-F238E27FC236}">
                <a16:creationId xmlns:a16="http://schemas.microsoft.com/office/drawing/2014/main" id="{1C363884-CD49-30AC-CCE2-FDAE0FE52551}"/>
              </a:ext>
            </a:extLst>
          </p:cNvPr>
          <p:cNvSpPr/>
          <p:nvPr/>
        </p:nvSpPr>
        <p:spPr>
          <a:xfrm>
            <a:off x="2578608" y="3017520"/>
            <a:ext cx="5989320" cy="566928"/>
          </a:xfrm>
          <a:prstGeom prst="rect">
            <a:avLst/>
          </a:prstGeom>
          <a:solidFill>
            <a:srgbClr val="F1F6FC"/>
          </a:solidFill>
          <a:ln w="10160">
            <a:solidFill>
              <a:srgbClr val="D8E2EF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17212B"/>
                </a:solidFill>
              </a:rPr>
              <a:t>C1–C4 data handoffs, shared UI, event triggers, logging</a:t>
            </a:r>
            <a:endParaRPr lang="en-US" sz="1220" dirty="0"/>
          </a:p>
        </p:txBody>
      </p:sp>
      <p:sp>
        <p:nvSpPr>
          <p:cNvPr id="13" name="Text 12">
            <a:extLst>
              <a:ext uri="{FF2B5EF4-FFF2-40B4-BE49-F238E27FC236}">
                <a16:creationId xmlns:a16="http://schemas.microsoft.com/office/drawing/2014/main" id="{B83CFB76-83C5-A24E-2AA6-0842982E0D78}"/>
              </a:ext>
            </a:extLst>
          </p:cNvPr>
          <p:cNvSpPr/>
          <p:nvPr/>
        </p:nvSpPr>
        <p:spPr>
          <a:xfrm>
            <a:off x="8595360" y="3017520"/>
            <a:ext cx="2651760" cy="566928"/>
          </a:xfrm>
          <a:prstGeom prst="rect">
            <a:avLst/>
          </a:prstGeom>
          <a:solidFill>
            <a:srgbClr val="F1F6FC"/>
          </a:solidFill>
          <a:ln w="10160">
            <a:solidFill>
              <a:srgbClr val="D8E2EF"/>
            </a:solidFill>
          </a:ln>
        </p:spPr>
        <p:txBody>
          <a:bodyPr wrap="square" lIns="889" tIns="889" rIns="889" bIns="889" rtlCol="0" anchor="ctr"/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F2994A"/>
                </a:solidFill>
              </a:rPr>
              <a:t>80 %</a:t>
            </a:r>
            <a:endParaRPr lang="en-US" sz="1220" dirty="0"/>
          </a:p>
        </p:txBody>
      </p:sp>
      <p:sp>
        <p:nvSpPr>
          <p:cNvPr id="14" name="Text 13">
            <a:extLst>
              <a:ext uri="{FF2B5EF4-FFF2-40B4-BE49-F238E27FC236}">
                <a16:creationId xmlns:a16="http://schemas.microsoft.com/office/drawing/2014/main" id="{987C70D6-7B35-2303-EA25-BCACE72DA97B}"/>
              </a:ext>
            </a:extLst>
          </p:cNvPr>
          <p:cNvSpPr/>
          <p:nvPr/>
        </p:nvSpPr>
        <p:spPr>
          <a:xfrm>
            <a:off x="731520" y="3675888"/>
            <a:ext cx="1828800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D8E2EF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173D63"/>
                </a:solidFill>
              </a:rPr>
              <a:t>Testing setup</a:t>
            </a:r>
            <a:endParaRPr lang="en-US" sz="122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EF1FDCCE-0686-7079-48EF-808EA07BAD80}"/>
              </a:ext>
            </a:extLst>
          </p:cNvPr>
          <p:cNvSpPr/>
          <p:nvPr/>
        </p:nvSpPr>
        <p:spPr>
          <a:xfrm>
            <a:off x="2578608" y="3675888"/>
            <a:ext cx="5989320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D8E2EF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17212B"/>
                </a:solidFill>
              </a:rPr>
              <a:t>Prepared test data, sample sketches, stroke cases, backup recording</a:t>
            </a:r>
            <a:endParaRPr lang="en-US" sz="122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E41666FA-04CC-65AE-6629-4739FD190FC8}"/>
              </a:ext>
            </a:extLst>
          </p:cNvPr>
          <p:cNvSpPr/>
          <p:nvPr/>
        </p:nvSpPr>
        <p:spPr>
          <a:xfrm>
            <a:off x="8595360" y="3675888"/>
            <a:ext cx="2651760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D8E2EF"/>
            </a:solidFill>
          </a:ln>
        </p:spPr>
        <p:txBody>
          <a:bodyPr wrap="square" lIns="889" tIns="889" rIns="889" bIns="889" rtlCol="0" anchor="ctr"/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F2994A"/>
                </a:solidFill>
              </a:rPr>
              <a:t>90 %</a:t>
            </a:r>
            <a:endParaRPr lang="en-US" sz="122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54A1391E-D784-54FE-794E-42875280389D}"/>
              </a:ext>
            </a:extLst>
          </p:cNvPr>
          <p:cNvSpPr/>
          <p:nvPr/>
        </p:nvSpPr>
        <p:spPr>
          <a:xfrm>
            <a:off x="731520" y="4334256"/>
            <a:ext cx="1828800" cy="566928"/>
          </a:xfrm>
          <a:prstGeom prst="rect">
            <a:avLst/>
          </a:prstGeom>
          <a:solidFill>
            <a:srgbClr val="F1F6FC"/>
          </a:solidFill>
          <a:ln w="10160">
            <a:solidFill>
              <a:srgbClr val="D8E2EF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173D63"/>
                </a:solidFill>
              </a:rPr>
              <a:t>Deployment readiness</a:t>
            </a:r>
            <a:endParaRPr lang="en-US" sz="122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DB8818E6-55CF-A4DB-42DA-BFA637CC2545}"/>
              </a:ext>
            </a:extLst>
          </p:cNvPr>
          <p:cNvSpPr/>
          <p:nvPr/>
        </p:nvSpPr>
        <p:spPr>
          <a:xfrm>
            <a:off x="2578608" y="4334256"/>
            <a:ext cx="5989320" cy="566928"/>
          </a:xfrm>
          <a:prstGeom prst="rect">
            <a:avLst/>
          </a:prstGeom>
          <a:solidFill>
            <a:srgbClr val="F1F6FC"/>
          </a:solidFill>
          <a:ln w="10160">
            <a:solidFill>
              <a:srgbClr val="D8E2EF"/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17212B"/>
                </a:solidFill>
              </a:rPr>
              <a:t>Android / ARCore build, device setup, offline contingency</a:t>
            </a:r>
            <a:endParaRPr lang="en-US" sz="122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933151C7-8CE5-5E50-398E-F7294A6C57D5}"/>
              </a:ext>
            </a:extLst>
          </p:cNvPr>
          <p:cNvSpPr/>
          <p:nvPr/>
        </p:nvSpPr>
        <p:spPr>
          <a:xfrm>
            <a:off x="8595360" y="4334256"/>
            <a:ext cx="2651760" cy="566928"/>
          </a:xfrm>
          <a:prstGeom prst="rect">
            <a:avLst/>
          </a:prstGeom>
          <a:solidFill>
            <a:srgbClr val="F1F6FC"/>
          </a:solidFill>
          <a:ln w="10160">
            <a:solidFill>
              <a:srgbClr val="D8E2EF"/>
            </a:solidFill>
          </a:ln>
        </p:spPr>
        <p:txBody>
          <a:bodyPr wrap="square" lIns="889" tIns="889" rIns="889" bIns="889" rtlCol="0" anchor="ctr"/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F2994A"/>
                </a:solidFill>
              </a:rPr>
              <a:t>100%</a:t>
            </a:r>
            <a:endParaRPr lang="en-US" sz="1220" dirty="0"/>
          </a:p>
        </p:txBody>
      </p:sp>
    </p:spTree>
    <p:extLst>
      <p:ext uri="{BB962C8B-B14F-4D97-AF65-F5344CB8AC3E}">
        <p14:creationId xmlns:p14="http://schemas.microsoft.com/office/powerpoint/2010/main" val="1134278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5046E-229C-C103-DB55-5604868F7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F39AD6F4-DEF7-E604-7B1B-84B3A3FEACAD}"/>
              </a:ext>
            </a:extLst>
          </p:cNvPr>
          <p:cNvSpPr/>
          <p:nvPr/>
        </p:nvSpPr>
        <p:spPr>
          <a:xfrm>
            <a:off x="8709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A17EB19E-C4C8-12A2-DCB5-BC32215F3517}"/>
              </a:ext>
            </a:extLst>
          </p:cNvPr>
          <p:cNvSpPr/>
          <p:nvPr/>
        </p:nvSpPr>
        <p:spPr>
          <a:xfrm flipV="1">
            <a:off x="10314512" y="-1446147"/>
            <a:ext cx="3557557" cy="5704538"/>
          </a:xfrm>
          <a:custGeom>
            <a:avLst/>
            <a:gdLst/>
            <a:ahLst/>
            <a:cxnLst/>
            <a:rect l="l" t="t" r="r" b="b"/>
            <a:pathLst>
              <a:path w="5336336" h="8556807">
                <a:moveTo>
                  <a:pt x="0" y="8556807"/>
                </a:moveTo>
                <a:lnTo>
                  <a:pt x="5336336" y="8556807"/>
                </a:lnTo>
                <a:lnTo>
                  <a:pt x="5336336" y="0"/>
                </a:lnTo>
                <a:lnTo>
                  <a:pt x="0" y="0"/>
                </a:lnTo>
                <a:lnTo>
                  <a:pt x="0" y="855680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C998D76-260F-010F-94D8-6DA0625FD664}"/>
              </a:ext>
            </a:extLst>
          </p:cNvPr>
          <p:cNvSpPr/>
          <p:nvPr/>
        </p:nvSpPr>
        <p:spPr>
          <a:xfrm flipH="1">
            <a:off x="-2686076" y="2660570"/>
            <a:ext cx="3557557" cy="5704538"/>
          </a:xfrm>
          <a:custGeom>
            <a:avLst/>
            <a:gdLst/>
            <a:ahLst/>
            <a:cxnLst/>
            <a:rect l="l" t="t" r="r" b="b"/>
            <a:pathLst>
              <a:path w="5336336" h="8556807">
                <a:moveTo>
                  <a:pt x="5336336" y="0"/>
                </a:moveTo>
                <a:lnTo>
                  <a:pt x="0" y="0"/>
                </a:lnTo>
                <a:lnTo>
                  <a:pt x="0" y="8556807"/>
                </a:lnTo>
                <a:lnTo>
                  <a:pt x="5336336" y="8556807"/>
                </a:lnTo>
                <a:lnTo>
                  <a:pt x="533633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301CF730-4A03-E5A8-DAC1-B871283CC735}"/>
              </a:ext>
            </a:extLst>
          </p:cNvPr>
          <p:cNvSpPr/>
          <p:nvPr/>
        </p:nvSpPr>
        <p:spPr>
          <a:xfrm rot="5400000" flipH="1" flipV="1">
            <a:off x="1132723" y="5777152"/>
            <a:ext cx="916958" cy="1209417"/>
          </a:xfrm>
          <a:custGeom>
            <a:avLst/>
            <a:gdLst/>
            <a:ahLst/>
            <a:cxnLst/>
            <a:rect l="l" t="t" r="r" b="b"/>
            <a:pathLst>
              <a:path w="1375437" h="1814125">
                <a:moveTo>
                  <a:pt x="1375436" y="1814124"/>
                </a:moveTo>
                <a:lnTo>
                  <a:pt x="0" y="1814124"/>
                </a:lnTo>
                <a:lnTo>
                  <a:pt x="0" y="0"/>
                </a:lnTo>
                <a:lnTo>
                  <a:pt x="1375436" y="0"/>
                </a:lnTo>
                <a:lnTo>
                  <a:pt x="1375436" y="1814124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23" name="Group 23">
            <a:extLst>
              <a:ext uri="{FF2B5EF4-FFF2-40B4-BE49-F238E27FC236}">
                <a16:creationId xmlns:a16="http://schemas.microsoft.com/office/drawing/2014/main" id="{9BB5F5EA-C765-DD6E-4C52-E4DEB0DD9DB1}"/>
              </a:ext>
            </a:extLst>
          </p:cNvPr>
          <p:cNvGrpSpPr/>
          <p:nvPr/>
        </p:nvGrpSpPr>
        <p:grpSpPr>
          <a:xfrm>
            <a:off x="0" y="6244561"/>
            <a:ext cx="12192000" cy="613439"/>
            <a:chOff x="0" y="0"/>
            <a:chExt cx="4816593" cy="242346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4EE0010D-5CB8-A3A9-0A31-FDF0839AC1EF}"/>
                </a:ext>
              </a:extLst>
            </p:cNvPr>
            <p:cNvSpPr/>
            <p:nvPr/>
          </p:nvSpPr>
          <p:spPr>
            <a:xfrm>
              <a:off x="0" y="0"/>
              <a:ext cx="4816592" cy="242346"/>
            </a:xfrm>
            <a:custGeom>
              <a:avLst/>
              <a:gdLst/>
              <a:ahLst/>
              <a:cxnLst/>
              <a:rect l="l" t="t" r="r" b="b"/>
              <a:pathLst>
                <a:path w="4816592" h="242346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7964DFB9-43DB-8332-08C9-64E1433A9772}"/>
                </a:ext>
              </a:extLst>
            </p:cNvPr>
            <p:cNvSpPr txBox="1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26" name="Freeform 26">
            <a:extLst>
              <a:ext uri="{FF2B5EF4-FFF2-40B4-BE49-F238E27FC236}">
                <a16:creationId xmlns:a16="http://schemas.microsoft.com/office/drawing/2014/main" id="{CD2325BF-7A34-1610-7A11-66EFA28DE3D4}"/>
              </a:ext>
            </a:extLst>
          </p:cNvPr>
          <p:cNvSpPr/>
          <p:nvPr/>
        </p:nvSpPr>
        <p:spPr>
          <a:xfrm>
            <a:off x="8599261" y="5164268"/>
            <a:ext cx="747893" cy="281466"/>
          </a:xfrm>
          <a:custGeom>
            <a:avLst/>
            <a:gdLst/>
            <a:ahLst/>
            <a:cxnLst/>
            <a:rect l="l" t="t" r="r" b="b"/>
            <a:pathLst>
              <a:path w="1121840" h="422199">
                <a:moveTo>
                  <a:pt x="0" y="0"/>
                </a:moveTo>
                <a:lnTo>
                  <a:pt x="1121841" y="0"/>
                </a:lnTo>
                <a:lnTo>
                  <a:pt x="1121841" y="422199"/>
                </a:lnTo>
                <a:lnTo>
                  <a:pt x="0" y="422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360269" r="-71960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B9F78E65-CEC8-7F08-35BB-0E3BF7480D22}"/>
              </a:ext>
            </a:extLst>
          </p:cNvPr>
          <p:cNvSpPr/>
          <p:nvPr/>
        </p:nvSpPr>
        <p:spPr>
          <a:xfrm>
            <a:off x="346477" y="6381861"/>
            <a:ext cx="1745792" cy="362252"/>
          </a:xfrm>
          <a:custGeom>
            <a:avLst/>
            <a:gdLst/>
            <a:ahLst/>
            <a:cxnLst/>
            <a:rect l="l" t="t" r="r" b="b"/>
            <a:pathLst>
              <a:path w="2618688" h="54337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D23C3E68-7BFC-0EC3-3B4B-F299689314E5}"/>
              </a:ext>
            </a:extLst>
          </p:cNvPr>
          <p:cNvSpPr txBox="1"/>
          <p:nvPr/>
        </p:nvSpPr>
        <p:spPr>
          <a:xfrm>
            <a:off x="2666565" y="6446274"/>
            <a:ext cx="6858870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2"/>
              </a:lnSpc>
              <a:spcBef>
                <a:spcPct val="0"/>
              </a:spcBef>
            </a:pPr>
            <a:r>
              <a:rPr lang="en-US" sz="1467" b="1" spc="35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SLIIT  |  Faculty of Computing  |  Interactive Media Specialization  |  2026</a:t>
            </a:r>
          </a:p>
        </p:txBody>
      </p:sp>
      <p:sp>
        <p:nvSpPr>
          <p:cNvPr id="7" name="TextBox 24">
            <a:extLst>
              <a:ext uri="{FF2B5EF4-FFF2-40B4-BE49-F238E27FC236}">
                <a16:creationId xmlns:a16="http://schemas.microsoft.com/office/drawing/2014/main" id="{72575C60-B241-BCDD-A64D-8C7271569A4D}"/>
              </a:ext>
            </a:extLst>
          </p:cNvPr>
          <p:cNvSpPr txBox="1"/>
          <p:nvPr/>
        </p:nvSpPr>
        <p:spPr>
          <a:xfrm>
            <a:off x="386761" y="347697"/>
            <a:ext cx="904462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dirty="0">
                <a:solidFill>
                  <a:srgbClr val="79E920"/>
                </a:solidFill>
              </a:rPr>
              <a:t>Evaluation evidence and non-functional requirements</a:t>
            </a:r>
            <a:endParaRPr lang="en-US" sz="2800" dirty="0">
              <a:solidFill>
                <a:srgbClr val="79E920"/>
              </a:solidFill>
            </a:endParaRPr>
          </a:p>
        </p:txBody>
      </p:sp>
      <p:sp>
        <p:nvSpPr>
          <p:cNvPr id="15" name="TextBox 24">
            <a:extLst>
              <a:ext uri="{FF2B5EF4-FFF2-40B4-BE49-F238E27FC236}">
                <a16:creationId xmlns:a16="http://schemas.microsoft.com/office/drawing/2014/main" id="{24C431BC-8168-30FF-BFAA-52236DF67500}"/>
              </a:ext>
            </a:extLst>
          </p:cNvPr>
          <p:cNvSpPr txBox="1"/>
          <p:nvPr/>
        </p:nvSpPr>
        <p:spPr>
          <a:xfrm>
            <a:off x="362378" y="2833462"/>
            <a:ext cx="2974746" cy="5734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2800" b="1" spc="-17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Stakeholders</a:t>
            </a:r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DD17E2CA-65CC-56B0-4BC2-9DC1D18BF247}"/>
              </a:ext>
            </a:extLst>
          </p:cNvPr>
          <p:cNvSpPr/>
          <p:nvPr/>
        </p:nvSpPr>
        <p:spPr>
          <a:xfrm>
            <a:off x="991453" y="1320950"/>
            <a:ext cx="2926080" cy="320040"/>
          </a:xfrm>
          <a:prstGeom prst="rect">
            <a:avLst/>
          </a:prstGeom>
          <a:solidFill>
            <a:srgbClr val="173D63"/>
          </a:solidFill>
          <a:ln>
            <a:solidFill>
              <a:srgbClr val="173D6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Metric</a:t>
            </a:r>
            <a:endParaRPr lang="en-US" sz="1200" dirty="0"/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EE1EED60-8325-9D26-C629-30ECA162C388}"/>
              </a:ext>
            </a:extLst>
          </p:cNvPr>
          <p:cNvSpPr/>
          <p:nvPr/>
        </p:nvSpPr>
        <p:spPr>
          <a:xfrm>
            <a:off x="3935821" y="1320950"/>
            <a:ext cx="4663440" cy="320040"/>
          </a:xfrm>
          <a:prstGeom prst="rect">
            <a:avLst/>
          </a:prstGeom>
          <a:solidFill>
            <a:srgbClr val="173D63"/>
          </a:solidFill>
          <a:ln>
            <a:solidFill>
              <a:srgbClr val="173D6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What it proves</a:t>
            </a:r>
            <a:endParaRPr lang="en-US" sz="1200" dirty="0"/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6FB0FE78-5764-6B8A-E780-FD69919DB703}"/>
              </a:ext>
            </a:extLst>
          </p:cNvPr>
          <p:cNvSpPr/>
          <p:nvPr/>
        </p:nvSpPr>
        <p:spPr>
          <a:xfrm>
            <a:off x="8617549" y="1320950"/>
            <a:ext cx="2606040" cy="320040"/>
          </a:xfrm>
          <a:prstGeom prst="rect">
            <a:avLst/>
          </a:prstGeom>
          <a:solidFill>
            <a:srgbClr val="173D63"/>
          </a:solidFill>
          <a:ln>
            <a:solidFill>
              <a:srgbClr val="173D6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Result</a:t>
            </a:r>
            <a:endParaRPr lang="en-US" sz="1200" dirty="0"/>
          </a:p>
        </p:txBody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6168DD16-391F-D6FC-5D5D-BD465E0AE2CC}"/>
              </a:ext>
            </a:extLst>
          </p:cNvPr>
          <p:cNvSpPr/>
          <p:nvPr/>
        </p:nvSpPr>
        <p:spPr>
          <a:xfrm>
            <a:off x="991453" y="1704998"/>
            <a:ext cx="292608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173D63"/>
                </a:solidFill>
              </a:rPr>
              <a:t>Sketch / net validation accuracy</a:t>
            </a:r>
            <a:endParaRPr lang="en-US" sz="1120" dirty="0"/>
          </a:p>
        </p:txBody>
      </p:sp>
      <p:sp>
        <p:nvSpPr>
          <p:cNvPr id="9" name="Text 8">
            <a:extLst>
              <a:ext uri="{FF2B5EF4-FFF2-40B4-BE49-F238E27FC236}">
                <a16:creationId xmlns:a16="http://schemas.microsoft.com/office/drawing/2014/main" id="{537C1513-108C-C22E-7C01-540231E60542}"/>
              </a:ext>
            </a:extLst>
          </p:cNvPr>
          <p:cNvSpPr/>
          <p:nvPr/>
        </p:nvSpPr>
        <p:spPr>
          <a:xfrm>
            <a:off x="3935821" y="1704998"/>
            <a:ext cx="466344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120" dirty="0">
                <a:solidFill>
                  <a:srgbClr val="17212B"/>
                </a:solidFill>
              </a:rPr>
              <a:t>Geometry recognition and foldability correctness</a:t>
            </a:r>
            <a:endParaRPr lang="en-US" sz="1120" dirty="0"/>
          </a:p>
        </p:txBody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B2412649-317B-1D4E-D6C8-E5A2F3A6A950}"/>
              </a:ext>
            </a:extLst>
          </p:cNvPr>
          <p:cNvSpPr/>
          <p:nvPr/>
        </p:nvSpPr>
        <p:spPr>
          <a:xfrm>
            <a:off x="8617549" y="1704998"/>
            <a:ext cx="260604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F2994A"/>
                </a:solidFill>
              </a:rPr>
              <a:t>85%</a:t>
            </a:r>
            <a:endParaRPr lang="en-US" sz="1120" dirty="0"/>
          </a:p>
        </p:txBody>
      </p:sp>
      <p:sp>
        <p:nvSpPr>
          <p:cNvPr id="11" name="Text 10">
            <a:extLst>
              <a:ext uri="{FF2B5EF4-FFF2-40B4-BE49-F238E27FC236}">
                <a16:creationId xmlns:a16="http://schemas.microsoft.com/office/drawing/2014/main" id="{10170888-E3C3-4A76-4D30-B114C90E3C9A}"/>
              </a:ext>
            </a:extLst>
          </p:cNvPr>
          <p:cNvSpPr/>
          <p:nvPr/>
        </p:nvSpPr>
        <p:spPr>
          <a:xfrm>
            <a:off x="991453" y="2189630"/>
            <a:ext cx="2926080" cy="420624"/>
          </a:xfrm>
          <a:prstGeom prst="rect">
            <a:avLst/>
          </a:prstGeom>
          <a:solidFill>
            <a:srgbClr val="F1F6FC"/>
          </a:solidFill>
          <a:ln w="9525">
            <a:solidFill>
              <a:srgbClr val="D8E2E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173D63"/>
                </a:solidFill>
              </a:rPr>
              <a:t>Stroke recognition + direction accuracy</a:t>
            </a:r>
            <a:endParaRPr lang="en-US" sz="1120" dirty="0"/>
          </a:p>
        </p:txBody>
      </p:sp>
      <p:sp>
        <p:nvSpPr>
          <p:cNvPr id="12" name="Text 11">
            <a:extLst>
              <a:ext uri="{FF2B5EF4-FFF2-40B4-BE49-F238E27FC236}">
                <a16:creationId xmlns:a16="http://schemas.microsoft.com/office/drawing/2014/main" id="{606C795A-F68C-458B-80DE-153ACC163B21}"/>
              </a:ext>
            </a:extLst>
          </p:cNvPr>
          <p:cNvSpPr/>
          <p:nvPr/>
        </p:nvSpPr>
        <p:spPr>
          <a:xfrm>
            <a:off x="3935821" y="2189630"/>
            <a:ext cx="4663440" cy="420624"/>
          </a:xfrm>
          <a:prstGeom prst="rect">
            <a:avLst/>
          </a:prstGeom>
          <a:solidFill>
            <a:srgbClr val="F1F6FC"/>
          </a:solidFill>
          <a:ln w="9525">
            <a:solidFill>
              <a:srgbClr val="D8E2E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120" dirty="0">
                <a:solidFill>
                  <a:srgbClr val="17212B"/>
                </a:solidFill>
              </a:rPr>
              <a:t>Trajectory model and canonical path validation</a:t>
            </a:r>
            <a:endParaRPr lang="en-US" sz="1120" dirty="0"/>
          </a:p>
        </p:txBody>
      </p:sp>
      <p:sp>
        <p:nvSpPr>
          <p:cNvPr id="13" name="Text 12">
            <a:extLst>
              <a:ext uri="{FF2B5EF4-FFF2-40B4-BE49-F238E27FC236}">
                <a16:creationId xmlns:a16="http://schemas.microsoft.com/office/drawing/2014/main" id="{3AF88EF2-E387-BEF9-CED5-8E31AA587137}"/>
              </a:ext>
            </a:extLst>
          </p:cNvPr>
          <p:cNvSpPr/>
          <p:nvPr/>
        </p:nvSpPr>
        <p:spPr>
          <a:xfrm>
            <a:off x="8617549" y="2189630"/>
            <a:ext cx="2606040" cy="420624"/>
          </a:xfrm>
          <a:prstGeom prst="rect">
            <a:avLst/>
          </a:prstGeom>
          <a:solidFill>
            <a:srgbClr val="F1F6FC"/>
          </a:solidFill>
          <a:ln w="9525">
            <a:solidFill>
              <a:srgbClr val="D8E2E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F2994A"/>
                </a:solidFill>
              </a:rPr>
              <a:t>90%</a:t>
            </a:r>
            <a:endParaRPr lang="en-US" sz="1120" dirty="0"/>
          </a:p>
        </p:txBody>
      </p:sp>
      <p:sp>
        <p:nvSpPr>
          <p:cNvPr id="14" name="Text 13">
            <a:extLst>
              <a:ext uri="{FF2B5EF4-FFF2-40B4-BE49-F238E27FC236}">
                <a16:creationId xmlns:a16="http://schemas.microsoft.com/office/drawing/2014/main" id="{B096929C-4CB3-3D1C-20A3-D9DD36B2090D}"/>
              </a:ext>
            </a:extLst>
          </p:cNvPr>
          <p:cNvSpPr/>
          <p:nvPr/>
        </p:nvSpPr>
        <p:spPr>
          <a:xfrm>
            <a:off x="991453" y="2674262"/>
            <a:ext cx="292608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173D63"/>
                </a:solidFill>
              </a:rPr>
              <a:t>Pre-test vs post-test improvement</a:t>
            </a:r>
            <a:endParaRPr lang="en-US" sz="112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6178B679-6779-49DE-5E6C-0C93CA41A180}"/>
              </a:ext>
            </a:extLst>
          </p:cNvPr>
          <p:cNvSpPr/>
          <p:nvPr/>
        </p:nvSpPr>
        <p:spPr>
          <a:xfrm>
            <a:off x="3935821" y="2674262"/>
            <a:ext cx="466344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120" dirty="0">
                <a:solidFill>
                  <a:srgbClr val="17212B"/>
                </a:solidFill>
              </a:rPr>
              <a:t>Learning gain in spatial and literacy tasks</a:t>
            </a:r>
            <a:endParaRPr lang="en-US" sz="112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4D0E0C1B-EE9F-CE3F-8499-35F2F5CEA78F}"/>
              </a:ext>
            </a:extLst>
          </p:cNvPr>
          <p:cNvSpPr/>
          <p:nvPr/>
        </p:nvSpPr>
        <p:spPr>
          <a:xfrm>
            <a:off x="8617549" y="2674262"/>
            <a:ext cx="260604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F2994A"/>
                </a:solidFill>
              </a:rPr>
              <a:t>75%</a:t>
            </a:r>
            <a:endParaRPr lang="en-US" sz="112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3BA81A33-5ACD-2397-103F-36570C6BF174}"/>
              </a:ext>
            </a:extLst>
          </p:cNvPr>
          <p:cNvSpPr/>
          <p:nvPr/>
        </p:nvSpPr>
        <p:spPr>
          <a:xfrm>
            <a:off x="991453" y="3158894"/>
            <a:ext cx="2926080" cy="420624"/>
          </a:xfrm>
          <a:prstGeom prst="rect">
            <a:avLst/>
          </a:prstGeom>
          <a:solidFill>
            <a:srgbClr val="F1F6FC"/>
          </a:solidFill>
          <a:ln w="9525">
            <a:solidFill>
              <a:srgbClr val="D8E2E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173D63"/>
                </a:solidFill>
              </a:rPr>
              <a:t>System response time / latency</a:t>
            </a:r>
            <a:endParaRPr lang="en-US" sz="112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1D542B3E-EFF1-B486-0B5F-7A1C881FBB05}"/>
              </a:ext>
            </a:extLst>
          </p:cNvPr>
          <p:cNvSpPr/>
          <p:nvPr/>
        </p:nvSpPr>
        <p:spPr>
          <a:xfrm>
            <a:off x="3935821" y="3158894"/>
            <a:ext cx="4663440" cy="420624"/>
          </a:xfrm>
          <a:prstGeom prst="rect">
            <a:avLst/>
          </a:prstGeom>
          <a:solidFill>
            <a:srgbClr val="F1F6FC"/>
          </a:solidFill>
          <a:ln w="9525">
            <a:solidFill>
              <a:srgbClr val="D8E2E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120" dirty="0">
                <a:solidFill>
                  <a:srgbClr val="17212B"/>
                </a:solidFill>
              </a:rPr>
              <a:t>Real-time classroom usability</a:t>
            </a:r>
            <a:endParaRPr lang="en-US" sz="112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2E27AEEF-7F96-A7F8-4637-B9C31241F260}"/>
              </a:ext>
            </a:extLst>
          </p:cNvPr>
          <p:cNvSpPr/>
          <p:nvPr/>
        </p:nvSpPr>
        <p:spPr>
          <a:xfrm>
            <a:off x="8617549" y="3158894"/>
            <a:ext cx="2606040" cy="420624"/>
          </a:xfrm>
          <a:prstGeom prst="rect">
            <a:avLst/>
          </a:prstGeom>
          <a:solidFill>
            <a:srgbClr val="F1F6FC"/>
          </a:solidFill>
          <a:ln w="9525">
            <a:solidFill>
              <a:srgbClr val="D8E2E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endParaRPr lang="en-US" sz="1120" dirty="0"/>
          </a:p>
        </p:txBody>
      </p:sp>
      <p:sp>
        <p:nvSpPr>
          <p:cNvPr id="22" name="Text 19">
            <a:extLst>
              <a:ext uri="{FF2B5EF4-FFF2-40B4-BE49-F238E27FC236}">
                <a16:creationId xmlns:a16="http://schemas.microsoft.com/office/drawing/2014/main" id="{22B986F8-AB84-9446-E232-A905999A684A}"/>
              </a:ext>
            </a:extLst>
          </p:cNvPr>
          <p:cNvSpPr/>
          <p:nvPr/>
        </p:nvSpPr>
        <p:spPr>
          <a:xfrm>
            <a:off x="991453" y="3643526"/>
            <a:ext cx="292608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173D63"/>
                </a:solidFill>
              </a:rPr>
              <a:t>user feedback</a:t>
            </a:r>
            <a:endParaRPr lang="en-US" sz="1120" dirty="0"/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E073ECA2-8BD7-9E01-CB87-E9BC25220841}"/>
              </a:ext>
            </a:extLst>
          </p:cNvPr>
          <p:cNvSpPr/>
          <p:nvPr/>
        </p:nvSpPr>
        <p:spPr>
          <a:xfrm>
            <a:off x="3935821" y="3643526"/>
            <a:ext cx="466344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120" dirty="0">
                <a:solidFill>
                  <a:srgbClr val="17212B"/>
                </a:solidFill>
              </a:rPr>
              <a:t>Usability and engagement for ages 6–12</a:t>
            </a:r>
            <a:endParaRPr lang="en-US" sz="1120" dirty="0"/>
          </a:p>
        </p:txBody>
      </p:sp>
      <p:sp>
        <p:nvSpPr>
          <p:cNvPr id="29" name="Text 21">
            <a:extLst>
              <a:ext uri="{FF2B5EF4-FFF2-40B4-BE49-F238E27FC236}">
                <a16:creationId xmlns:a16="http://schemas.microsoft.com/office/drawing/2014/main" id="{D2799E2A-F838-F18F-A594-50F260B03FC9}"/>
              </a:ext>
            </a:extLst>
          </p:cNvPr>
          <p:cNvSpPr/>
          <p:nvPr/>
        </p:nvSpPr>
        <p:spPr>
          <a:xfrm>
            <a:off x="8617549" y="3643526"/>
            <a:ext cx="260604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D8E2E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F2994A"/>
                </a:solidFill>
              </a:rPr>
              <a:t>9/10</a:t>
            </a:r>
            <a:endParaRPr lang="en-US" sz="1120" dirty="0"/>
          </a:p>
        </p:txBody>
      </p:sp>
      <p:sp>
        <p:nvSpPr>
          <p:cNvPr id="30" name="Text 22">
            <a:extLst>
              <a:ext uri="{FF2B5EF4-FFF2-40B4-BE49-F238E27FC236}">
                <a16:creationId xmlns:a16="http://schemas.microsoft.com/office/drawing/2014/main" id="{4A0B72E3-1E93-18CE-80CE-127BF1D27E06}"/>
              </a:ext>
            </a:extLst>
          </p:cNvPr>
          <p:cNvSpPr/>
          <p:nvPr/>
        </p:nvSpPr>
        <p:spPr>
          <a:xfrm>
            <a:off x="1119469" y="4493918"/>
            <a:ext cx="10104120" cy="822960"/>
          </a:xfrm>
          <a:prstGeom prst="rect">
            <a:avLst/>
          </a:prstGeom>
          <a:solidFill>
            <a:srgbClr val="EAF7EF"/>
          </a:solidFill>
          <a:ln w="12700">
            <a:solidFill>
              <a:srgbClr val="219653"/>
            </a:solidFill>
          </a:ln>
        </p:spPr>
        <p:txBody>
          <a:bodyPr wrap="square" lIns="1524" tIns="1524" rIns="1524" bIns="1524" rtlCol="0" anchor="t">
            <a:normAutofit/>
          </a:bodyPr>
          <a:lstStyle/>
          <a:p>
            <a:pPr marL="0" indent="0" algn="ctr">
              <a:buNone/>
            </a:pPr>
            <a:r>
              <a:rPr lang="en-US" sz="1320" b="1" dirty="0">
                <a:solidFill>
                  <a:srgbClr val="2196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NFRs to defend
</a:t>
            </a:r>
            <a:endParaRPr lang="en-US" sz="1320" dirty="0"/>
          </a:p>
          <a:p>
            <a:pPr marL="0" indent="0" algn="ctr">
              <a:buNone/>
            </a:pPr>
            <a:r>
              <a:rPr lang="en-US" sz="1320" dirty="0">
                <a:solidFill>
                  <a:srgbClr val="1721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Performance within a real-time threshold; simple child-friendly UI; ARCore Android compatibility; anonymized data; consent for minors; safe, offline-friendly classroom interaction.</a:t>
            </a:r>
            <a:endParaRPr lang="en-US" sz="1320" dirty="0"/>
          </a:p>
        </p:txBody>
      </p:sp>
    </p:spTree>
    <p:extLst>
      <p:ext uri="{BB962C8B-B14F-4D97-AF65-F5344CB8AC3E}">
        <p14:creationId xmlns:p14="http://schemas.microsoft.com/office/powerpoint/2010/main" val="3084231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9DE0B-3A64-839A-30BF-C13C5E2B6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25EFEE9-5A8E-D3F1-C53D-9A26BA68F44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EF030F61-DD32-F950-FA89-9229386AEE1E}"/>
              </a:ext>
            </a:extLst>
          </p:cNvPr>
          <p:cNvSpPr/>
          <p:nvPr/>
        </p:nvSpPr>
        <p:spPr>
          <a:xfrm flipV="1">
            <a:off x="10314512" y="-1446147"/>
            <a:ext cx="3557557" cy="5704538"/>
          </a:xfrm>
          <a:custGeom>
            <a:avLst/>
            <a:gdLst/>
            <a:ahLst/>
            <a:cxnLst/>
            <a:rect l="l" t="t" r="r" b="b"/>
            <a:pathLst>
              <a:path w="5336336" h="8556807">
                <a:moveTo>
                  <a:pt x="0" y="8556807"/>
                </a:moveTo>
                <a:lnTo>
                  <a:pt x="5336336" y="8556807"/>
                </a:lnTo>
                <a:lnTo>
                  <a:pt x="5336336" y="0"/>
                </a:lnTo>
                <a:lnTo>
                  <a:pt x="0" y="0"/>
                </a:lnTo>
                <a:lnTo>
                  <a:pt x="0" y="855680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957AAC9-8D25-CB24-B01F-FC9A33E45E97}"/>
              </a:ext>
            </a:extLst>
          </p:cNvPr>
          <p:cNvSpPr/>
          <p:nvPr/>
        </p:nvSpPr>
        <p:spPr>
          <a:xfrm flipH="1">
            <a:off x="-2686076" y="2660570"/>
            <a:ext cx="3557557" cy="5704538"/>
          </a:xfrm>
          <a:custGeom>
            <a:avLst/>
            <a:gdLst/>
            <a:ahLst/>
            <a:cxnLst/>
            <a:rect l="l" t="t" r="r" b="b"/>
            <a:pathLst>
              <a:path w="5336336" h="8556807">
                <a:moveTo>
                  <a:pt x="5336336" y="0"/>
                </a:moveTo>
                <a:lnTo>
                  <a:pt x="0" y="0"/>
                </a:lnTo>
                <a:lnTo>
                  <a:pt x="0" y="8556807"/>
                </a:lnTo>
                <a:lnTo>
                  <a:pt x="5336336" y="8556807"/>
                </a:lnTo>
                <a:lnTo>
                  <a:pt x="533633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BBF7C86D-970E-E4BC-4F8F-A528F35E379C}"/>
              </a:ext>
            </a:extLst>
          </p:cNvPr>
          <p:cNvSpPr/>
          <p:nvPr/>
        </p:nvSpPr>
        <p:spPr>
          <a:xfrm rot="5400000" flipH="1" flipV="1">
            <a:off x="1132723" y="5777152"/>
            <a:ext cx="916958" cy="1209417"/>
          </a:xfrm>
          <a:custGeom>
            <a:avLst/>
            <a:gdLst/>
            <a:ahLst/>
            <a:cxnLst/>
            <a:rect l="l" t="t" r="r" b="b"/>
            <a:pathLst>
              <a:path w="1375437" h="1814125">
                <a:moveTo>
                  <a:pt x="1375436" y="1814124"/>
                </a:moveTo>
                <a:lnTo>
                  <a:pt x="0" y="1814124"/>
                </a:lnTo>
                <a:lnTo>
                  <a:pt x="0" y="0"/>
                </a:lnTo>
                <a:lnTo>
                  <a:pt x="1375436" y="0"/>
                </a:lnTo>
                <a:lnTo>
                  <a:pt x="1375436" y="1814124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23" name="Group 23">
            <a:extLst>
              <a:ext uri="{FF2B5EF4-FFF2-40B4-BE49-F238E27FC236}">
                <a16:creationId xmlns:a16="http://schemas.microsoft.com/office/drawing/2014/main" id="{C54298D4-80DE-B022-CBFC-0466297997AB}"/>
              </a:ext>
            </a:extLst>
          </p:cNvPr>
          <p:cNvGrpSpPr/>
          <p:nvPr/>
        </p:nvGrpSpPr>
        <p:grpSpPr>
          <a:xfrm>
            <a:off x="0" y="6244561"/>
            <a:ext cx="12192000" cy="613439"/>
            <a:chOff x="0" y="0"/>
            <a:chExt cx="4816593" cy="242346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310512DD-B456-6A71-8D43-D75936F85F50}"/>
                </a:ext>
              </a:extLst>
            </p:cNvPr>
            <p:cNvSpPr/>
            <p:nvPr/>
          </p:nvSpPr>
          <p:spPr>
            <a:xfrm>
              <a:off x="0" y="0"/>
              <a:ext cx="4816592" cy="242346"/>
            </a:xfrm>
            <a:custGeom>
              <a:avLst/>
              <a:gdLst/>
              <a:ahLst/>
              <a:cxnLst/>
              <a:rect l="l" t="t" r="r" b="b"/>
              <a:pathLst>
                <a:path w="4816592" h="242346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470EB168-B518-C8F4-1854-0B4AF96AC9CE}"/>
                </a:ext>
              </a:extLst>
            </p:cNvPr>
            <p:cNvSpPr txBox="1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26" name="Freeform 26">
            <a:extLst>
              <a:ext uri="{FF2B5EF4-FFF2-40B4-BE49-F238E27FC236}">
                <a16:creationId xmlns:a16="http://schemas.microsoft.com/office/drawing/2014/main" id="{8AA6D16B-1BC1-9A35-C414-A5246A9F2DC0}"/>
              </a:ext>
            </a:extLst>
          </p:cNvPr>
          <p:cNvSpPr/>
          <p:nvPr/>
        </p:nvSpPr>
        <p:spPr>
          <a:xfrm>
            <a:off x="8599261" y="5164268"/>
            <a:ext cx="747893" cy="281466"/>
          </a:xfrm>
          <a:custGeom>
            <a:avLst/>
            <a:gdLst/>
            <a:ahLst/>
            <a:cxnLst/>
            <a:rect l="l" t="t" r="r" b="b"/>
            <a:pathLst>
              <a:path w="1121840" h="422199">
                <a:moveTo>
                  <a:pt x="0" y="0"/>
                </a:moveTo>
                <a:lnTo>
                  <a:pt x="1121841" y="0"/>
                </a:lnTo>
                <a:lnTo>
                  <a:pt x="1121841" y="422199"/>
                </a:lnTo>
                <a:lnTo>
                  <a:pt x="0" y="422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360269" r="-71960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1B10CF76-504A-C73B-38A6-C42CD83A8619}"/>
              </a:ext>
            </a:extLst>
          </p:cNvPr>
          <p:cNvSpPr/>
          <p:nvPr/>
        </p:nvSpPr>
        <p:spPr>
          <a:xfrm>
            <a:off x="346477" y="6381861"/>
            <a:ext cx="1745792" cy="362252"/>
          </a:xfrm>
          <a:custGeom>
            <a:avLst/>
            <a:gdLst/>
            <a:ahLst/>
            <a:cxnLst/>
            <a:rect l="l" t="t" r="r" b="b"/>
            <a:pathLst>
              <a:path w="2618688" h="54337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5546BCEC-9A46-A286-831F-4DFFC61D385C}"/>
              </a:ext>
            </a:extLst>
          </p:cNvPr>
          <p:cNvSpPr txBox="1"/>
          <p:nvPr/>
        </p:nvSpPr>
        <p:spPr>
          <a:xfrm>
            <a:off x="2666565" y="6446274"/>
            <a:ext cx="6858870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2"/>
              </a:lnSpc>
              <a:spcBef>
                <a:spcPct val="0"/>
              </a:spcBef>
            </a:pPr>
            <a:r>
              <a:rPr lang="en-US" sz="1467" b="1" spc="35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SLIIT  |  Faculty of Computing  |  Interactive Media Specialization  |  2026</a:t>
            </a:r>
          </a:p>
        </p:txBody>
      </p:sp>
      <p:sp>
        <p:nvSpPr>
          <p:cNvPr id="7" name="TextBox 24">
            <a:extLst>
              <a:ext uri="{FF2B5EF4-FFF2-40B4-BE49-F238E27FC236}">
                <a16:creationId xmlns:a16="http://schemas.microsoft.com/office/drawing/2014/main" id="{A13FF5CC-226F-C799-1054-AB570EF401A1}"/>
              </a:ext>
            </a:extLst>
          </p:cNvPr>
          <p:cNvSpPr txBox="1"/>
          <p:nvPr/>
        </p:nvSpPr>
        <p:spPr>
          <a:xfrm>
            <a:off x="386761" y="347697"/>
            <a:ext cx="810409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dirty="0">
                <a:solidFill>
                  <a:srgbClr val="79E920"/>
                </a:solidFill>
              </a:rPr>
              <a:t>Commercialization and demo roadmap</a:t>
            </a:r>
            <a:endParaRPr lang="en-US" sz="2800" dirty="0">
              <a:solidFill>
                <a:srgbClr val="79E920"/>
              </a:solidFill>
            </a:endParaRPr>
          </a:p>
        </p:txBody>
      </p:sp>
      <p:sp>
        <p:nvSpPr>
          <p:cNvPr id="15" name="TextBox 24">
            <a:extLst>
              <a:ext uri="{FF2B5EF4-FFF2-40B4-BE49-F238E27FC236}">
                <a16:creationId xmlns:a16="http://schemas.microsoft.com/office/drawing/2014/main" id="{18F907AE-3427-C87F-817B-57313A72C0E9}"/>
              </a:ext>
            </a:extLst>
          </p:cNvPr>
          <p:cNvSpPr txBox="1"/>
          <p:nvPr/>
        </p:nvSpPr>
        <p:spPr>
          <a:xfrm>
            <a:off x="362378" y="2833462"/>
            <a:ext cx="2974746" cy="5734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2800" b="1" spc="-17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Stakeholders</a:t>
            </a:r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5D9FA8BF-6F2D-B584-49A7-582C0146C55D}"/>
              </a:ext>
            </a:extLst>
          </p:cNvPr>
          <p:cNvSpPr/>
          <p:nvPr/>
        </p:nvSpPr>
        <p:spPr>
          <a:xfrm>
            <a:off x="946851" y="1613160"/>
            <a:ext cx="3246120" cy="1133856"/>
          </a:xfrm>
          <a:prstGeom prst="rect">
            <a:avLst/>
          </a:prstGeom>
          <a:solidFill>
            <a:srgbClr val="E8F2FF"/>
          </a:solidFill>
          <a:ln w="12700">
            <a:solidFill>
              <a:srgbClr val="2F80ED"/>
            </a:solidFill>
          </a:ln>
        </p:spPr>
        <p:txBody>
          <a:bodyPr wrap="square" lIns="1524" tIns="1524" rIns="1524" bIns="1524" rtlCol="0" anchor="t">
            <a:normAutofit/>
          </a:bodyPr>
          <a:lstStyle/>
          <a:p>
            <a:pPr marL="0" indent="0" algn="ctr">
              <a:buNone/>
            </a:pPr>
            <a:r>
              <a:rPr lang="en-US" sz="1280" b="1" dirty="0">
                <a:solidFill>
                  <a:srgbClr val="2F80E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users and buyers
</a:t>
            </a:r>
            <a:endParaRPr lang="en-US" sz="1280" dirty="0"/>
          </a:p>
          <a:p>
            <a:pPr marL="0" indent="0" algn="ctr">
              <a:buNone/>
            </a:pPr>
            <a:r>
              <a:rPr lang="en-US" sz="1280" dirty="0">
                <a:solidFill>
                  <a:srgbClr val="1721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Primary students are direct users; teachers and schools facilitate adoption; parents and tuition centres can support home learning.</a:t>
            </a:r>
            <a:endParaRPr lang="en-US" sz="1280" dirty="0"/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47760515-9832-A809-5B7F-128F0EC6E046}"/>
              </a:ext>
            </a:extLst>
          </p:cNvPr>
          <p:cNvSpPr/>
          <p:nvPr/>
        </p:nvSpPr>
        <p:spPr>
          <a:xfrm>
            <a:off x="4485579" y="1613160"/>
            <a:ext cx="3246120" cy="1133856"/>
          </a:xfrm>
          <a:prstGeom prst="rect">
            <a:avLst/>
          </a:prstGeom>
          <a:solidFill>
            <a:srgbClr val="EAF7EF"/>
          </a:solidFill>
          <a:ln w="12700">
            <a:solidFill>
              <a:srgbClr val="219653"/>
            </a:solidFill>
          </a:ln>
        </p:spPr>
        <p:txBody>
          <a:bodyPr wrap="square" lIns="1524" tIns="1524" rIns="1524" bIns="1524" rtlCol="0" anchor="t">
            <a:normAutofit/>
          </a:bodyPr>
          <a:lstStyle/>
          <a:p>
            <a:pPr marL="0" indent="0" algn="ctr">
              <a:buNone/>
            </a:pPr>
            <a:r>
              <a:rPr lang="en-US" sz="1280" b="1" dirty="0">
                <a:solidFill>
                  <a:srgbClr val="2196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Value proposition
</a:t>
            </a:r>
            <a:endParaRPr lang="en-US" sz="1280" dirty="0"/>
          </a:p>
          <a:p>
            <a:pPr marL="0" indent="0" algn="ctr">
              <a:buNone/>
            </a:pPr>
            <a:r>
              <a:rPr lang="en-US" sz="1280" dirty="0">
                <a:solidFill>
                  <a:srgbClr val="1721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Low-cost mobile AR learning that gives instant visual correction and reduces the need for one-to-one supervision.</a:t>
            </a:r>
            <a:endParaRPr lang="en-US" sz="1280" dirty="0"/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9BEDC275-55AA-5DD1-AC71-157C1064425A}"/>
              </a:ext>
            </a:extLst>
          </p:cNvPr>
          <p:cNvSpPr/>
          <p:nvPr/>
        </p:nvSpPr>
        <p:spPr>
          <a:xfrm>
            <a:off x="931039" y="3045832"/>
            <a:ext cx="3246120" cy="1133856"/>
          </a:xfrm>
          <a:prstGeom prst="rect">
            <a:avLst/>
          </a:prstGeom>
          <a:solidFill>
            <a:srgbClr val="FFF1E6"/>
          </a:solidFill>
          <a:ln w="12700">
            <a:solidFill>
              <a:srgbClr val="F2994A"/>
            </a:solidFill>
          </a:ln>
        </p:spPr>
        <p:txBody>
          <a:bodyPr wrap="square" lIns="1524" tIns="1524" rIns="1524" bIns="1524" rtlCol="0" anchor="t">
            <a:normAutofit/>
          </a:bodyPr>
          <a:lstStyle/>
          <a:p>
            <a:pPr marL="0" indent="0" algn="ctr">
              <a:buNone/>
            </a:pPr>
            <a:r>
              <a:rPr lang="en-US" sz="1280" b="1" dirty="0">
                <a:solidFill>
                  <a:srgbClr val="F299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Revenue path
</a:t>
            </a:r>
            <a:endParaRPr lang="en-US" sz="1280" dirty="0"/>
          </a:p>
          <a:p>
            <a:pPr marL="0" indent="0" algn="ctr">
              <a:buNone/>
            </a:pPr>
            <a:r>
              <a:rPr lang="en-US" sz="1280" dirty="0">
                <a:solidFill>
                  <a:srgbClr val="1721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Pilot with schools → Premium app → school licence / subscription → content expansion for more shapes and language packs.</a:t>
            </a:r>
            <a:endParaRPr lang="en-US" sz="1280" dirty="0"/>
          </a:p>
        </p:txBody>
      </p:sp>
    </p:spTree>
    <p:extLst>
      <p:ext uri="{BB962C8B-B14F-4D97-AF65-F5344CB8AC3E}">
        <p14:creationId xmlns:p14="http://schemas.microsoft.com/office/powerpoint/2010/main" val="3735902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83098-EAB1-440D-AAA2-30F4FBA69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975DBCA4-26A9-02FD-8600-DA5146026E0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BB012166-605F-B2E6-52CA-185E4E1F1436}"/>
              </a:ext>
            </a:extLst>
          </p:cNvPr>
          <p:cNvSpPr/>
          <p:nvPr/>
        </p:nvSpPr>
        <p:spPr>
          <a:xfrm flipV="1">
            <a:off x="10314512" y="-1446147"/>
            <a:ext cx="3557557" cy="5704538"/>
          </a:xfrm>
          <a:custGeom>
            <a:avLst/>
            <a:gdLst/>
            <a:ahLst/>
            <a:cxnLst/>
            <a:rect l="l" t="t" r="r" b="b"/>
            <a:pathLst>
              <a:path w="5336336" h="8556807">
                <a:moveTo>
                  <a:pt x="0" y="8556807"/>
                </a:moveTo>
                <a:lnTo>
                  <a:pt x="5336336" y="8556807"/>
                </a:lnTo>
                <a:lnTo>
                  <a:pt x="5336336" y="0"/>
                </a:lnTo>
                <a:lnTo>
                  <a:pt x="0" y="0"/>
                </a:lnTo>
                <a:lnTo>
                  <a:pt x="0" y="855680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B1277B7-A740-6331-C4A9-0126D7525425}"/>
              </a:ext>
            </a:extLst>
          </p:cNvPr>
          <p:cNvSpPr/>
          <p:nvPr/>
        </p:nvSpPr>
        <p:spPr>
          <a:xfrm flipH="1">
            <a:off x="-2686076" y="2660570"/>
            <a:ext cx="3557557" cy="5704538"/>
          </a:xfrm>
          <a:custGeom>
            <a:avLst/>
            <a:gdLst/>
            <a:ahLst/>
            <a:cxnLst/>
            <a:rect l="l" t="t" r="r" b="b"/>
            <a:pathLst>
              <a:path w="5336336" h="8556807">
                <a:moveTo>
                  <a:pt x="5336336" y="0"/>
                </a:moveTo>
                <a:lnTo>
                  <a:pt x="0" y="0"/>
                </a:lnTo>
                <a:lnTo>
                  <a:pt x="0" y="8556807"/>
                </a:lnTo>
                <a:lnTo>
                  <a:pt x="5336336" y="8556807"/>
                </a:lnTo>
                <a:lnTo>
                  <a:pt x="533633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E146B6AA-266C-2B01-D54F-8877BD8170A1}"/>
              </a:ext>
            </a:extLst>
          </p:cNvPr>
          <p:cNvSpPr/>
          <p:nvPr/>
        </p:nvSpPr>
        <p:spPr>
          <a:xfrm rot="5400000" flipH="1" flipV="1">
            <a:off x="1132723" y="5777152"/>
            <a:ext cx="916958" cy="1209417"/>
          </a:xfrm>
          <a:custGeom>
            <a:avLst/>
            <a:gdLst/>
            <a:ahLst/>
            <a:cxnLst/>
            <a:rect l="l" t="t" r="r" b="b"/>
            <a:pathLst>
              <a:path w="1375437" h="1814125">
                <a:moveTo>
                  <a:pt x="1375436" y="1814124"/>
                </a:moveTo>
                <a:lnTo>
                  <a:pt x="0" y="1814124"/>
                </a:lnTo>
                <a:lnTo>
                  <a:pt x="0" y="0"/>
                </a:lnTo>
                <a:lnTo>
                  <a:pt x="1375436" y="0"/>
                </a:lnTo>
                <a:lnTo>
                  <a:pt x="1375436" y="1814124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23" name="Group 23">
            <a:extLst>
              <a:ext uri="{FF2B5EF4-FFF2-40B4-BE49-F238E27FC236}">
                <a16:creationId xmlns:a16="http://schemas.microsoft.com/office/drawing/2014/main" id="{C8C9E8B8-8681-5F31-BFE0-C47DD3556735}"/>
              </a:ext>
            </a:extLst>
          </p:cNvPr>
          <p:cNvGrpSpPr/>
          <p:nvPr/>
        </p:nvGrpSpPr>
        <p:grpSpPr>
          <a:xfrm>
            <a:off x="0" y="6244561"/>
            <a:ext cx="12192000" cy="613439"/>
            <a:chOff x="0" y="0"/>
            <a:chExt cx="4816593" cy="242346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AE0A71A9-5067-5022-84E0-BF35C1497C6D}"/>
                </a:ext>
              </a:extLst>
            </p:cNvPr>
            <p:cNvSpPr/>
            <p:nvPr/>
          </p:nvSpPr>
          <p:spPr>
            <a:xfrm>
              <a:off x="0" y="0"/>
              <a:ext cx="4816592" cy="242346"/>
            </a:xfrm>
            <a:custGeom>
              <a:avLst/>
              <a:gdLst/>
              <a:ahLst/>
              <a:cxnLst/>
              <a:rect l="l" t="t" r="r" b="b"/>
              <a:pathLst>
                <a:path w="4816592" h="242346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2534EB70-75AA-9273-F90C-B9B5ABFFFC0C}"/>
                </a:ext>
              </a:extLst>
            </p:cNvPr>
            <p:cNvSpPr txBox="1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26" name="Freeform 26">
            <a:extLst>
              <a:ext uri="{FF2B5EF4-FFF2-40B4-BE49-F238E27FC236}">
                <a16:creationId xmlns:a16="http://schemas.microsoft.com/office/drawing/2014/main" id="{BABA44A4-8656-C903-8C34-020F8425522B}"/>
              </a:ext>
            </a:extLst>
          </p:cNvPr>
          <p:cNvSpPr/>
          <p:nvPr/>
        </p:nvSpPr>
        <p:spPr>
          <a:xfrm>
            <a:off x="8599261" y="5164268"/>
            <a:ext cx="747893" cy="281466"/>
          </a:xfrm>
          <a:custGeom>
            <a:avLst/>
            <a:gdLst/>
            <a:ahLst/>
            <a:cxnLst/>
            <a:rect l="l" t="t" r="r" b="b"/>
            <a:pathLst>
              <a:path w="1121840" h="422199">
                <a:moveTo>
                  <a:pt x="0" y="0"/>
                </a:moveTo>
                <a:lnTo>
                  <a:pt x="1121841" y="0"/>
                </a:lnTo>
                <a:lnTo>
                  <a:pt x="1121841" y="422199"/>
                </a:lnTo>
                <a:lnTo>
                  <a:pt x="0" y="422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360269" r="-71960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E732981C-5D5E-6D24-499D-45303F2709CE}"/>
              </a:ext>
            </a:extLst>
          </p:cNvPr>
          <p:cNvSpPr/>
          <p:nvPr/>
        </p:nvSpPr>
        <p:spPr>
          <a:xfrm>
            <a:off x="346477" y="6381861"/>
            <a:ext cx="1745792" cy="362252"/>
          </a:xfrm>
          <a:custGeom>
            <a:avLst/>
            <a:gdLst/>
            <a:ahLst/>
            <a:cxnLst/>
            <a:rect l="l" t="t" r="r" b="b"/>
            <a:pathLst>
              <a:path w="2618688" h="54337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3EA5C344-4880-0974-07CC-537CE7304DE9}"/>
              </a:ext>
            </a:extLst>
          </p:cNvPr>
          <p:cNvSpPr txBox="1"/>
          <p:nvPr/>
        </p:nvSpPr>
        <p:spPr>
          <a:xfrm>
            <a:off x="2666565" y="6446274"/>
            <a:ext cx="6858870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2"/>
              </a:lnSpc>
              <a:spcBef>
                <a:spcPct val="0"/>
              </a:spcBef>
            </a:pPr>
            <a:r>
              <a:rPr lang="en-US" sz="1467" b="1" spc="35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SLIIT  |  Faculty of Computing  |  Interactive Media Specialization  |  2026</a:t>
            </a:r>
          </a:p>
        </p:txBody>
      </p:sp>
      <p:sp>
        <p:nvSpPr>
          <p:cNvPr id="7" name="TextBox 24">
            <a:extLst>
              <a:ext uri="{FF2B5EF4-FFF2-40B4-BE49-F238E27FC236}">
                <a16:creationId xmlns:a16="http://schemas.microsoft.com/office/drawing/2014/main" id="{1F042A7C-6B6E-1E8F-4DB2-BAACD91D7B05}"/>
              </a:ext>
            </a:extLst>
          </p:cNvPr>
          <p:cNvSpPr txBox="1"/>
          <p:nvPr/>
        </p:nvSpPr>
        <p:spPr>
          <a:xfrm>
            <a:off x="4872495" y="2498715"/>
            <a:ext cx="930587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9600" b="1" dirty="0">
                <a:solidFill>
                  <a:srgbClr val="79E920"/>
                </a:solidFill>
              </a:rPr>
              <a:t>Q &amp; A </a:t>
            </a:r>
            <a:endParaRPr lang="en-US" sz="9600" dirty="0">
              <a:solidFill>
                <a:srgbClr val="79E920"/>
              </a:solidFill>
            </a:endParaRPr>
          </a:p>
        </p:txBody>
      </p:sp>
      <p:sp>
        <p:nvSpPr>
          <p:cNvPr id="15" name="TextBox 24">
            <a:extLst>
              <a:ext uri="{FF2B5EF4-FFF2-40B4-BE49-F238E27FC236}">
                <a16:creationId xmlns:a16="http://schemas.microsoft.com/office/drawing/2014/main" id="{6EAB6C96-AA3D-DA7D-0139-853E2F0F8B72}"/>
              </a:ext>
            </a:extLst>
          </p:cNvPr>
          <p:cNvSpPr txBox="1"/>
          <p:nvPr/>
        </p:nvSpPr>
        <p:spPr>
          <a:xfrm>
            <a:off x="362378" y="2833462"/>
            <a:ext cx="2974746" cy="5734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2800" b="1" spc="-17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Stakeholders</a:t>
            </a:r>
          </a:p>
        </p:txBody>
      </p:sp>
    </p:spTree>
    <p:extLst>
      <p:ext uri="{BB962C8B-B14F-4D97-AF65-F5344CB8AC3E}">
        <p14:creationId xmlns:p14="http://schemas.microsoft.com/office/powerpoint/2010/main" val="1610150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744</Words>
  <Application>Microsoft Office PowerPoint</Application>
  <PresentationFormat>Widescreen</PresentationFormat>
  <Paragraphs>136</Paragraphs>
  <Slides>11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Open Sauce Bold</vt:lpstr>
      <vt:lpstr>Public Sans</vt:lpstr>
      <vt:lpstr>Public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 COSTA M M P it22179876</dc:creator>
  <cp:lastModifiedBy>DE COSTA M M P it22179876</cp:lastModifiedBy>
  <cp:revision>4</cp:revision>
  <dcterms:created xsi:type="dcterms:W3CDTF">2026-08-31T02:53:37Z</dcterms:created>
  <dcterms:modified xsi:type="dcterms:W3CDTF">2026-08-31T08:16:20Z</dcterms:modified>
</cp:coreProperties>
</file>