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18288000" cy="10287000"/>
  <p:notesSz cx="6858000" cy="9144000"/>
  <p:embeddedFontLst>
    <p:embeddedFont>
      <p:font typeface="Open Sauce Bold" charset="1" panose="00000800000000000000"/>
      <p:regular r:id="rId46"/>
    </p:embeddedFont>
    <p:embeddedFont>
      <p:font typeface="Public Sans Bold" charset="1" panose="00000000000000000000"/>
      <p:regular r:id="rId47"/>
    </p:embeddedFont>
    <p:embeddedFont>
      <p:font typeface="Open Sauce" charset="1" panose="00000500000000000000"/>
      <p:regular r:id="rId48"/>
    </p:embeddedFont>
    <p:embeddedFont>
      <p:font typeface="Open Sauce Semi-Bold" charset="1" panose="00000700000000000000"/>
      <p:regular r:id="rId49"/>
    </p:embeddedFont>
    <p:embeddedFont>
      <p:font typeface="Public Sans" charset="1" panose="00000000000000000000"/>
      <p:regular r:id="rId50"/>
    </p:embeddedFont>
    <p:embeddedFont>
      <p:font typeface="Open Sauce Heavy" charset="1" panose="00000A00000000000000"/>
      <p:regular r:id="rId51"/>
    </p:embeddedFont>
    <p:embeddedFont>
      <p:font typeface="Public Sans Semi-Bold" charset="1" panose="00000000000000000000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13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Relationship Id="rId9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4.jpeg" Type="http://schemas.openxmlformats.org/officeDocument/2006/relationships/image"/><Relationship Id="rId4" Target="../media/VAHEW5HHfHM.mp4" Type="http://schemas.openxmlformats.org/officeDocument/2006/relationships/video"/><Relationship Id="rId5" Target="../media/VAHEW5HHfHM.mp4" Type="http://schemas.microsoft.com/office/2007/relationships/media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15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13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18.jpeg" Type="http://schemas.openxmlformats.org/officeDocument/2006/relationships/image"/><Relationship Id="rId6" Target="../media/image19.png" Type="http://schemas.openxmlformats.org/officeDocument/2006/relationships/image"/><Relationship Id="rId7" Target="../media/image3.png" Type="http://schemas.openxmlformats.org/officeDocument/2006/relationships/image"/><Relationship Id="rId8" Target="../media/image4.svg" Type="http://schemas.openxmlformats.org/officeDocument/2006/relationships/image"/><Relationship Id="rId9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Relationship Id="rId7" Target="../media/image2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21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VAHJs-C7MN8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3.jpeg" Type="http://schemas.openxmlformats.org/officeDocument/2006/relationships/image"/><Relationship Id="rId9" Target="../media/VAHJs-C7MN8.mp4" Type="http://schemas.openxmlformats.org/officeDocument/2006/relationships/video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24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VAHJs8YJ59k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5.jpeg" Type="http://schemas.openxmlformats.org/officeDocument/2006/relationships/image"/><Relationship Id="rId9" Target="../media/VAHJs8YJ59k.mp4" Type="http://schemas.openxmlformats.org/officeDocument/2006/relationships/video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26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VAHJs4bGNxg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7.jpeg" Type="http://schemas.openxmlformats.org/officeDocument/2006/relationships/image"/><Relationship Id="rId9" Target="../media/VAHJs4bGNxg.mp4" Type="http://schemas.openxmlformats.org/officeDocument/2006/relationships/video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28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VAHJsyciX2k.mp4" Type="http://schemas.microsoft.com/office/2007/relationships/media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11.png" Type="http://schemas.openxmlformats.org/officeDocument/2006/relationships/image"/><Relationship Id="rId8" Target="../media/image29.jpeg" Type="http://schemas.openxmlformats.org/officeDocument/2006/relationships/image"/><Relationship Id="rId9" Target="../media/VAHJsyciX2k.mp4" Type="http://schemas.openxmlformats.org/officeDocument/2006/relationships/video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1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1.png" Type="http://schemas.openxmlformats.org/officeDocument/2006/relationships/image"/><Relationship Id="rId9" Target="../media/image30.jpe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5471768" y="-2169221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520104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768686" y="768913"/>
            <a:ext cx="1849220" cy="1849220"/>
          </a:xfrm>
          <a:custGeom>
            <a:avLst/>
            <a:gdLst/>
            <a:ahLst/>
            <a:cxnLst/>
            <a:rect r="r" b="b" t="t" l="l"/>
            <a:pathLst>
              <a:path h="1849220" w="1849220">
                <a:moveTo>
                  <a:pt x="1849219" y="1849219"/>
                </a:moveTo>
                <a:lnTo>
                  <a:pt x="0" y="1849219"/>
                </a:lnTo>
                <a:lnTo>
                  <a:pt x="0" y="0"/>
                </a:lnTo>
                <a:lnTo>
                  <a:pt x="1849219" y="0"/>
                </a:lnTo>
                <a:lnTo>
                  <a:pt x="1849219" y="184921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3333013" y="121638"/>
            <a:ext cx="1375437" cy="1814125"/>
          </a:xfrm>
          <a:custGeom>
            <a:avLst/>
            <a:gdLst/>
            <a:ahLst/>
            <a:cxnLst/>
            <a:rect r="r" b="b" t="t" l="l"/>
            <a:pathLst>
              <a:path h="1814125" w="1375437">
                <a:moveTo>
                  <a:pt x="0" y="0"/>
                </a:moveTo>
                <a:lnTo>
                  <a:pt x="1375437" y="0"/>
                </a:lnTo>
                <a:lnTo>
                  <a:pt x="1375437" y="1814124"/>
                </a:lnTo>
                <a:lnTo>
                  <a:pt x="0" y="18141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563004" y="6314059"/>
            <a:ext cx="5161993" cy="605307"/>
            <a:chOff x="0" y="0"/>
            <a:chExt cx="3465735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65735" cy="406400"/>
            </a:xfrm>
            <a:custGeom>
              <a:avLst/>
              <a:gdLst/>
              <a:ahLst/>
              <a:cxnLst/>
              <a:rect r="r" b="b" t="t" l="l"/>
              <a:pathLst>
                <a:path h="406400" w="3465735">
                  <a:moveTo>
                    <a:pt x="3262535" y="0"/>
                  </a:moveTo>
                  <a:cubicBezTo>
                    <a:pt x="3374760" y="0"/>
                    <a:pt x="3465735" y="90976"/>
                    <a:pt x="3465735" y="203200"/>
                  </a:cubicBezTo>
                  <a:cubicBezTo>
                    <a:pt x="3465735" y="315424"/>
                    <a:pt x="3374760" y="406400"/>
                    <a:pt x="326253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465735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3193979" y="4402009"/>
            <a:ext cx="4574307" cy="4574307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21402" y="3899414"/>
            <a:ext cx="5589660" cy="5579497"/>
          </a:xfrm>
          <a:custGeom>
            <a:avLst/>
            <a:gdLst/>
            <a:ahLst/>
            <a:cxnLst/>
            <a:rect r="r" b="b" t="t" l="l"/>
            <a:pathLst>
              <a:path h="5579497" w="5589660">
                <a:moveTo>
                  <a:pt x="0" y="0"/>
                </a:moveTo>
                <a:lnTo>
                  <a:pt x="5589660" y="0"/>
                </a:lnTo>
                <a:lnTo>
                  <a:pt x="5589660" y="5579497"/>
                </a:lnTo>
                <a:lnTo>
                  <a:pt x="0" y="55794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875265" y="3899414"/>
            <a:ext cx="5589660" cy="5579497"/>
          </a:xfrm>
          <a:custGeom>
            <a:avLst/>
            <a:gdLst/>
            <a:ahLst/>
            <a:cxnLst/>
            <a:rect r="r" b="b" t="t" l="l"/>
            <a:pathLst>
              <a:path h="5579497" w="5589660">
                <a:moveTo>
                  <a:pt x="0" y="0"/>
                </a:moveTo>
                <a:lnTo>
                  <a:pt x="5589660" y="0"/>
                </a:lnTo>
                <a:lnTo>
                  <a:pt x="5589660" y="5579497"/>
                </a:lnTo>
                <a:lnTo>
                  <a:pt x="0" y="55794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19715" y="4402009"/>
            <a:ext cx="4574307" cy="457430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532843" y="4740873"/>
            <a:ext cx="3896579" cy="3896579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25000" t="0" r="-2500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858579" y="4740873"/>
            <a:ext cx="3896579" cy="3896579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25136" t="0" r="-25136" b="0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true" flipV="true" rot="5400000">
            <a:off x="3980665" y="8351238"/>
            <a:ext cx="1375437" cy="1814125"/>
          </a:xfrm>
          <a:custGeom>
            <a:avLst/>
            <a:gdLst/>
            <a:ahLst/>
            <a:cxnLst/>
            <a:rect r="r" b="b" t="t" l="l"/>
            <a:pathLst>
              <a:path h="1814125" w="1375437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670095" y="7668868"/>
            <a:ext cx="1849220" cy="1849220"/>
          </a:xfrm>
          <a:custGeom>
            <a:avLst/>
            <a:gdLst/>
            <a:ahLst/>
            <a:cxnLst/>
            <a:rect r="r" b="b" t="t" l="l"/>
            <a:pathLst>
              <a:path h="1849220" w="1849220">
                <a:moveTo>
                  <a:pt x="0" y="0"/>
                </a:moveTo>
                <a:lnTo>
                  <a:pt x="1849219" y="0"/>
                </a:lnTo>
                <a:lnTo>
                  <a:pt x="1849219" y="1849219"/>
                </a:lnTo>
                <a:lnTo>
                  <a:pt x="0" y="18492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12898891" y="7746402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60269" r="-7196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2889770" y="1482423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0" y="0"/>
                </a:lnTo>
                <a:lnTo>
                  <a:pt x="1121840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60269" r="-7196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2816232" y="2508656"/>
            <a:ext cx="12655535" cy="1523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58"/>
              </a:lnSpc>
              <a:spcBef>
                <a:spcPct val="0"/>
              </a:spcBef>
            </a:pPr>
            <a:r>
              <a:rPr lang="en-US" b="true" sz="8898" spc="-43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</a:t>
            </a:r>
            <a:r>
              <a:rPr lang="en-US" b="true" sz="8898" spc="-43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 Education</a:t>
            </a:r>
            <a:r>
              <a:rPr lang="en-US" b="true" sz="8898" spc="-43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al Suite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951096" y="4117709"/>
            <a:ext cx="8385808" cy="1476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54"/>
              </a:lnSpc>
              <a:spcBef>
                <a:spcPct val="0"/>
              </a:spcBef>
            </a:pPr>
            <a:r>
              <a:rPr lang="en-US" b="true" sz="4253" spc="-208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For Primary Students’ Geometry and Literacy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057147" y="6311861"/>
            <a:ext cx="4173706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96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421696" y="3433199"/>
            <a:ext cx="4146600" cy="414660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719704" y="3433199"/>
            <a:ext cx="4146600" cy="414660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728876" y="3740378"/>
            <a:ext cx="3532241" cy="3532241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2198" r="0" b="-37895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026884" y="3740378"/>
            <a:ext cx="3532241" cy="3532241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5400000">
            <a:off x="5219667" y="278872"/>
            <a:ext cx="1485367" cy="1959117"/>
          </a:xfrm>
          <a:custGeom>
            <a:avLst/>
            <a:gdLst/>
            <a:ahLst/>
            <a:cxnLst/>
            <a:rect r="r" b="b" t="t" l="l"/>
            <a:pathLst>
              <a:path h="1959117" w="1485367">
                <a:moveTo>
                  <a:pt x="0" y="0"/>
                </a:moveTo>
                <a:lnTo>
                  <a:pt x="1485366" y="0"/>
                </a:lnTo>
                <a:lnTo>
                  <a:pt x="1485366" y="1959116"/>
                </a:lnTo>
                <a:lnTo>
                  <a:pt x="0" y="19591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4103167" y="7788790"/>
            <a:ext cx="4783658" cy="511604"/>
            <a:chOff x="0" y="0"/>
            <a:chExt cx="3799970" cy="406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799970" cy="406400"/>
            </a:xfrm>
            <a:custGeom>
              <a:avLst/>
              <a:gdLst/>
              <a:ahLst/>
              <a:cxnLst/>
              <a:rect r="r" b="b" t="t" l="l"/>
              <a:pathLst>
                <a:path h="406400" w="3799970">
                  <a:moveTo>
                    <a:pt x="3596770" y="0"/>
                  </a:moveTo>
                  <a:cubicBezTo>
                    <a:pt x="3708995" y="0"/>
                    <a:pt x="3799970" y="90976"/>
                    <a:pt x="3799970" y="203200"/>
                  </a:cubicBezTo>
                  <a:cubicBezTo>
                    <a:pt x="3799970" y="315424"/>
                    <a:pt x="3708995" y="406400"/>
                    <a:pt x="359677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379997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401175" y="7788790"/>
            <a:ext cx="4783658" cy="511604"/>
            <a:chOff x="0" y="0"/>
            <a:chExt cx="3799970" cy="406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99970" cy="406400"/>
            </a:xfrm>
            <a:custGeom>
              <a:avLst/>
              <a:gdLst/>
              <a:ahLst/>
              <a:cxnLst/>
              <a:rect r="r" b="b" t="t" l="l"/>
              <a:pathLst>
                <a:path h="406400" w="3799970">
                  <a:moveTo>
                    <a:pt x="3596770" y="0"/>
                  </a:moveTo>
                  <a:cubicBezTo>
                    <a:pt x="3708995" y="0"/>
                    <a:pt x="3799970" y="90976"/>
                    <a:pt x="3799970" y="203200"/>
                  </a:cubicBezTo>
                  <a:cubicBezTo>
                    <a:pt x="3799970" y="315424"/>
                    <a:pt x="3708995" y="406400"/>
                    <a:pt x="359677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379997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true" flipV="true" rot="0">
            <a:off x="16991580" y="8873189"/>
            <a:ext cx="859290" cy="859290"/>
          </a:xfrm>
          <a:custGeom>
            <a:avLst/>
            <a:gdLst/>
            <a:ahLst/>
            <a:cxnLst/>
            <a:rect r="r" b="b" t="t" l="l"/>
            <a:pathLst>
              <a:path h="859290" w="859290">
                <a:moveTo>
                  <a:pt x="859290" y="859290"/>
                </a:moveTo>
                <a:lnTo>
                  <a:pt x="0" y="859290"/>
                </a:lnTo>
                <a:lnTo>
                  <a:pt x="0" y="0"/>
                </a:lnTo>
                <a:lnTo>
                  <a:pt x="859290" y="0"/>
                </a:lnTo>
                <a:lnTo>
                  <a:pt x="859290" y="85929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934897" y="1482373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1" y="0"/>
                </a:lnTo>
                <a:lnTo>
                  <a:pt x="1121841" y="422200"/>
                </a:lnTo>
                <a:lnTo>
                  <a:pt x="0" y="4222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360269" r="-7196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1090409" y="566770"/>
            <a:ext cx="6168891" cy="1024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97"/>
              </a:lnSpc>
              <a:spcBef>
                <a:spcPct val="0"/>
              </a:spcBef>
            </a:pPr>
            <a:r>
              <a:rPr lang="en-US" b="true" sz="5997" spc="-293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PROJECT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819766" y="1442643"/>
            <a:ext cx="7439534" cy="1024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97"/>
              </a:lnSpc>
              <a:spcBef>
                <a:spcPct val="0"/>
              </a:spcBef>
            </a:pPr>
            <a:r>
              <a:rPr lang="en-US" b="true" sz="5997" spc="-293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SUPERVISION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354908" y="7843765"/>
            <a:ext cx="4280177" cy="363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2"/>
              </a:lnSpc>
              <a:spcBef>
                <a:spcPct val="0"/>
              </a:spcBef>
            </a:pPr>
            <a:r>
              <a:rPr lang="en-US" b="true" sz="2144" spc="-10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Mr. Aruna Ishara Gamage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421696" y="2819647"/>
            <a:ext cx="4280177" cy="489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2"/>
              </a:lnSpc>
              <a:spcBef>
                <a:spcPct val="0"/>
              </a:spcBef>
            </a:pPr>
            <a:r>
              <a:rPr lang="en-US" b="true" sz="2844" spc="-139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Supervisor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586127" y="2819647"/>
            <a:ext cx="4280177" cy="489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2"/>
              </a:lnSpc>
              <a:spcBef>
                <a:spcPct val="0"/>
              </a:spcBef>
            </a:pPr>
            <a:r>
              <a:rPr lang="en-US" b="true" sz="2844" spc="-139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 - Supervisor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288119" y="8428540"/>
            <a:ext cx="4280177" cy="364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2"/>
              </a:lnSpc>
              <a:spcBef>
                <a:spcPct val="0"/>
              </a:spcBef>
            </a:pPr>
            <a:r>
              <a:rPr lang="en-US" sz="2144" spc="-105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Senior Lecturer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652916" y="8428540"/>
            <a:ext cx="4280177" cy="3646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2"/>
              </a:lnSpc>
              <a:spcBef>
                <a:spcPct val="0"/>
              </a:spcBef>
            </a:pPr>
            <a:r>
              <a:rPr lang="en-US" sz="2144" spc="-105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Assistant Lecturer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652916" y="7843765"/>
            <a:ext cx="4280177" cy="363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2"/>
              </a:lnSpc>
              <a:spcBef>
                <a:spcPct val="0"/>
              </a:spcBef>
            </a:pPr>
            <a:r>
              <a:rPr lang="en-US" b="true" sz="2144" spc="-10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Mr. Nushkan Nisme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6" id="6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495845" y="432721"/>
            <a:ext cx="15296310" cy="8604174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683955" y="1676063"/>
            <a:ext cx="7982383" cy="7967870"/>
          </a:xfrm>
          <a:custGeom>
            <a:avLst/>
            <a:gdLst/>
            <a:ahLst/>
            <a:cxnLst/>
            <a:rect r="r" b="b" t="t" l="l"/>
            <a:pathLst>
              <a:path h="7967870" w="7982383">
                <a:moveTo>
                  <a:pt x="0" y="0"/>
                </a:moveTo>
                <a:lnTo>
                  <a:pt x="7982383" y="0"/>
                </a:lnTo>
                <a:lnTo>
                  <a:pt x="7982383" y="7967869"/>
                </a:lnTo>
                <a:lnTo>
                  <a:pt x="0" y="79678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395576" y="2393800"/>
            <a:ext cx="6532395" cy="6532395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879495" y="2896769"/>
            <a:ext cx="5564557" cy="5564557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41743" t="0" r="-41743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765383" y="7418653"/>
            <a:ext cx="1839647" cy="1839647"/>
          </a:xfrm>
          <a:custGeom>
            <a:avLst/>
            <a:gdLst/>
            <a:ahLst/>
            <a:cxnLst/>
            <a:rect r="r" b="b" t="t" l="l"/>
            <a:pathLst>
              <a:path h="1839647" w="1839647">
                <a:moveTo>
                  <a:pt x="0" y="0"/>
                </a:moveTo>
                <a:lnTo>
                  <a:pt x="1839647" y="0"/>
                </a:lnTo>
                <a:lnTo>
                  <a:pt x="1839647" y="1839647"/>
                </a:lnTo>
                <a:lnTo>
                  <a:pt x="0" y="1839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3063042"/>
            <a:ext cx="4671500" cy="919051"/>
            <a:chOff x="0" y="0"/>
            <a:chExt cx="2065716" cy="406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65716" cy="406400"/>
            </a:xfrm>
            <a:custGeom>
              <a:avLst/>
              <a:gdLst/>
              <a:ahLst/>
              <a:cxnLst/>
              <a:rect r="r" b="b" t="t" l="l"/>
              <a:pathLst>
                <a:path h="406400" w="2065716">
                  <a:moveTo>
                    <a:pt x="1862516" y="0"/>
                  </a:moveTo>
                  <a:cubicBezTo>
                    <a:pt x="1974740" y="0"/>
                    <a:pt x="2065716" y="90976"/>
                    <a:pt x="2065716" y="203200"/>
                  </a:cubicBezTo>
                  <a:cubicBezTo>
                    <a:pt x="2065716" y="315424"/>
                    <a:pt x="1974740" y="406400"/>
                    <a:pt x="186251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06571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8700" y="5169543"/>
            <a:ext cx="4671500" cy="919051"/>
            <a:chOff x="0" y="0"/>
            <a:chExt cx="2065716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65716" cy="406400"/>
            </a:xfrm>
            <a:custGeom>
              <a:avLst/>
              <a:gdLst/>
              <a:ahLst/>
              <a:cxnLst/>
              <a:rect r="r" b="b" t="t" l="l"/>
              <a:pathLst>
                <a:path h="406400" w="2065716">
                  <a:moveTo>
                    <a:pt x="1862516" y="0"/>
                  </a:moveTo>
                  <a:cubicBezTo>
                    <a:pt x="1974740" y="0"/>
                    <a:pt x="2065716" y="90976"/>
                    <a:pt x="2065716" y="203200"/>
                  </a:cubicBezTo>
                  <a:cubicBezTo>
                    <a:pt x="2065716" y="315424"/>
                    <a:pt x="1974740" y="406400"/>
                    <a:pt x="186251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06571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5400000">
            <a:off x="11156401" y="288788"/>
            <a:ext cx="1476814" cy="1947836"/>
          </a:xfrm>
          <a:custGeom>
            <a:avLst/>
            <a:gdLst/>
            <a:ahLst/>
            <a:cxnLst/>
            <a:rect r="r" b="b" t="t" l="l"/>
            <a:pathLst>
              <a:path h="1947836" w="1476814">
                <a:moveTo>
                  <a:pt x="0" y="0"/>
                </a:moveTo>
                <a:lnTo>
                  <a:pt x="1476814" y="0"/>
                </a:lnTo>
                <a:lnTo>
                  <a:pt x="1476814" y="1947836"/>
                </a:lnTo>
                <a:lnTo>
                  <a:pt x="0" y="19478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123035" y="8962993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0" y="0"/>
                </a:lnTo>
                <a:lnTo>
                  <a:pt x="1121840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-360269" r="-7196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28700" y="724836"/>
            <a:ext cx="7990990" cy="2105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b="true" sz="6000" spc="-29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Users, Stakeholders &amp; Impact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77077" y="3190780"/>
            <a:ext cx="2974746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-17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Users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877077" y="5297281"/>
            <a:ext cx="2974746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-17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Stakeholders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4144018"/>
            <a:ext cx="4183396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 spc="-17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Students ( Age 6-12 )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8700" y="6250519"/>
            <a:ext cx="5587559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 spc="-17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Teachers ( Primary Grades )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28700" y="6974931"/>
            <a:ext cx="5257492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 spc="-17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Parents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28700" y="7716549"/>
            <a:ext cx="5257492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b="true" sz="3500" spc="-17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Schools and Institutions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-1888404" y="-2044083"/>
            <a:ext cx="3536471" cy="5670726"/>
          </a:xfrm>
          <a:custGeom>
            <a:avLst/>
            <a:gdLst/>
            <a:ahLst/>
            <a:cxnLst/>
            <a:rect r="r" b="b" t="t" l="l"/>
            <a:pathLst>
              <a:path h="5670726" w="3536471">
                <a:moveTo>
                  <a:pt x="3536471" y="5670726"/>
                </a:moveTo>
                <a:lnTo>
                  <a:pt x="0" y="5670726"/>
                </a:lnTo>
                <a:lnTo>
                  <a:pt x="0" y="0"/>
                </a:lnTo>
                <a:lnTo>
                  <a:pt x="3536471" y="0"/>
                </a:lnTo>
                <a:lnTo>
                  <a:pt x="3536471" y="567072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400000">
            <a:off x="15633423" y="7679908"/>
            <a:ext cx="3251754" cy="5214183"/>
          </a:xfrm>
          <a:custGeom>
            <a:avLst/>
            <a:gdLst/>
            <a:ahLst/>
            <a:cxnLst/>
            <a:rect r="r" b="b" t="t" l="l"/>
            <a:pathLst>
              <a:path h="5214183" w="3251754">
                <a:moveTo>
                  <a:pt x="3251754" y="0"/>
                </a:moveTo>
                <a:lnTo>
                  <a:pt x="0" y="0"/>
                </a:lnTo>
                <a:lnTo>
                  <a:pt x="0" y="5214184"/>
                </a:lnTo>
                <a:lnTo>
                  <a:pt x="3251754" y="5214184"/>
                </a:lnTo>
                <a:lnTo>
                  <a:pt x="325175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06867" y="737648"/>
            <a:ext cx="6067055" cy="3996945"/>
            <a:chOff x="0" y="0"/>
            <a:chExt cx="1665453" cy="109719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65453" cy="1097192"/>
            </a:xfrm>
            <a:custGeom>
              <a:avLst/>
              <a:gdLst/>
              <a:ahLst/>
              <a:cxnLst/>
              <a:rect r="r" b="b" t="t" l="l"/>
              <a:pathLst>
                <a:path h="1097192" w="1665453">
                  <a:moveTo>
                    <a:pt x="66355" y="0"/>
                  </a:moveTo>
                  <a:lnTo>
                    <a:pt x="1599098" y="0"/>
                  </a:lnTo>
                  <a:cubicBezTo>
                    <a:pt x="1616696" y="0"/>
                    <a:pt x="1633574" y="6991"/>
                    <a:pt x="1646018" y="19435"/>
                  </a:cubicBezTo>
                  <a:cubicBezTo>
                    <a:pt x="1658462" y="31879"/>
                    <a:pt x="1665453" y="48757"/>
                    <a:pt x="1665453" y="66355"/>
                  </a:cubicBezTo>
                  <a:lnTo>
                    <a:pt x="1665453" y="1030837"/>
                  </a:lnTo>
                  <a:cubicBezTo>
                    <a:pt x="1665453" y="1048435"/>
                    <a:pt x="1658462" y="1065313"/>
                    <a:pt x="1646018" y="1077757"/>
                  </a:cubicBezTo>
                  <a:cubicBezTo>
                    <a:pt x="1633574" y="1090201"/>
                    <a:pt x="1616696" y="1097192"/>
                    <a:pt x="1599098" y="1097192"/>
                  </a:cubicBezTo>
                  <a:lnTo>
                    <a:pt x="66355" y="1097192"/>
                  </a:lnTo>
                  <a:cubicBezTo>
                    <a:pt x="48757" y="1097192"/>
                    <a:pt x="31879" y="1090201"/>
                    <a:pt x="19435" y="1077757"/>
                  </a:cubicBezTo>
                  <a:cubicBezTo>
                    <a:pt x="6991" y="1065313"/>
                    <a:pt x="0" y="1048435"/>
                    <a:pt x="0" y="1030837"/>
                  </a:cubicBezTo>
                  <a:lnTo>
                    <a:pt x="0" y="66355"/>
                  </a:lnTo>
                  <a:cubicBezTo>
                    <a:pt x="0" y="48757"/>
                    <a:pt x="6991" y="31879"/>
                    <a:pt x="19435" y="19435"/>
                  </a:cubicBezTo>
                  <a:cubicBezTo>
                    <a:pt x="31879" y="6991"/>
                    <a:pt x="48757" y="0"/>
                    <a:pt x="66355" y="0"/>
                  </a:cubicBezTo>
                  <a:close/>
                </a:path>
              </a:pathLst>
            </a:custGeom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665453" cy="1135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06867" y="5054447"/>
            <a:ext cx="6067055" cy="3996945"/>
            <a:chOff x="0" y="0"/>
            <a:chExt cx="1665453" cy="10971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65453" cy="1097192"/>
            </a:xfrm>
            <a:custGeom>
              <a:avLst/>
              <a:gdLst/>
              <a:ahLst/>
              <a:cxnLst/>
              <a:rect r="r" b="b" t="t" l="l"/>
              <a:pathLst>
                <a:path h="1097192" w="1665453">
                  <a:moveTo>
                    <a:pt x="66355" y="0"/>
                  </a:moveTo>
                  <a:lnTo>
                    <a:pt x="1599098" y="0"/>
                  </a:lnTo>
                  <a:cubicBezTo>
                    <a:pt x="1616696" y="0"/>
                    <a:pt x="1633574" y="6991"/>
                    <a:pt x="1646018" y="19435"/>
                  </a:cubicBezTo>
                  <a:cubicBezTo>
                    <a:pt x="1658462" y="31879"/>
                    <a:pt x="1665453" y="48757"/>
                    <a:pt x="1665453" y="66355"/>
                  </a:cubicBezTo>
                  <a:lnTo>
                    <a:pt x="1665453" y="1030837"/>
                  </a:lnTo>
                  <a:cubicBezTo>
                    <a:pt x="1665453" y="1048435"/>
                    <a:pt x="1658462" y="1065313"/>
                    <a:pt x="1646018" y="1077757"/>
                  </a:cubicBezTo>
                  <a:cubicBezTo>
                    <a:pt x="1633574" y="1090201"/>
                    <a:pt x="1616696" y="1097192"/>
                    <a:pt x="1599098" y="1097192"/>
                  </a:cubicBezTo>
                  <a:lnTo>
                    <a:pt x="66355" y="1097192"/>
                  </a:lnTo>
                  <a:cubicBezTo>
                    <a:pt x="48757" y="1097192"/>
                    <a:pt x="31879" y="1090201"/>
                    <a:pt x="19435" y="1077757"/>
                  </a:cubicBezTo>
                  <a:cubicBezTo>
                    <a:pt x="6991" y="1065313"/>
                    <a:pt x="0" y="1048435"/>
                    <a:pt x="0" y="1030837"/>
                  </a:cubicBezTo>
                  <a:lnTo>
                    <a:pt x="0" y="66355"/>
                  </a:lnTo>
                  <a:cubicBezTo>
                    <a:pt x="0" y="48757"/>
                    <a:pt x="6991" y="31879"/>
                    <a:pt x="19435" y="19435"/>
                  </a:cubicBezTo>
                  <a:cubicBezTo>
                    <a:pt x="31879" y="6991"/>
                    <a:pt x="48757" y="0"/>
                    <a:pt x="66355" y="0"/>
                  </a:cubicBezTo>
                  <a:close/>
                </a:path>
              </a:pathLst>
            </a:custGeom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665453" cy="1135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314077" y="737648"/>
            <a:ext cx="6067055" cy="3996945"/>
            <a:chOff x="0" y="0"/>
            <a:chExt cx="1665453" cy="10971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65453" cy="1097192"/>
            </a:xfrm>
            <a:custGeom>
              <a:avLst/>
              <a:gdLst/>
              <a:ahLst/>
              <a:cxnLst/>
              <a:rect r="r" b="b" t="t" l="l"/>
              <a:pathLst>
                <a:path h="1097192" w="1665453">
                  <a:moveTo>
                    <a:pt x="66355" y="0"/>
                  </a:moveTo>
                  <a:lnTo>
                    <a:pt x="1599098" y="0"/>
                  </a:lnTo>
                  <a:cubicBezTo>
                    <a:pt x="1616696" y="0"/>
                    <a:pt x="1633574" y="6991"/>
                    <a:pt x="1646018" y="19435"/>
                  </a:cubicBezTo>
                  <a:cubicBezTo>
                    <a:pt x="1658462" y="31879"/>
                    <a:pt x="1665453" y="48757"/>
                    <a:pt x="1665453" y="66355"/>
                  </a:cubicBezTo>
                  <a:lnTo>
                    <a:pt x="1665453" y="1030837"/>
                  </a:lnTo>
                  <a:cubicBezTo>
                    <a:pt x="1665453" y="1048435"/>
                    <a:pt x="1658462" y="1065313"/>
                    <a:pt x="1646018" y="1077757"/>
                  </a:cubicBezTo>
                  <a:cubicBezTo>
                    <a:pt x="1633574" y="1090201"/>
                    <a:pt x="1616696" y="1097192"/>
                    <a:pt x="1599098" y="1097192"/>
                  </a:cubicBezTo>
                  <a:lnTo>
                    <a:pt x="66355" y="1097192"/>
                  </a:lnTo>
                  <a:cubicBezTo>
                    <a:pt x="48757" y="1097192"/>
                    <a:pt x="31879" y="1090201"/>
                    <a:pt x="19435" y="1077757"/>
                  </a:cubicBezTo>
                  <a:cubicBezTo>
                    <a:pt x="6991" y="1065313"/>
                    <a:pt x="0" y="1048435"/>
                    <a:pt x="0" y="1030837"/>
                  </a:cubicBezTo>
                  <a:lnTo>
                    <a:pt x="0" y="66355"/>
                  </a:lnTo>
                  <a:cubicBezTo>
                    <a:pt x="0" y="48757"/>
                    <a:pt x="6991" y="31879"/>
                    <a:pt x="19435" y="19435"/>
                  </a:cubicBezTo>
                  <a:cubicBezTo>
                    <a:pt x="31879" y="6991"/>
                    <a:pt x="48757" y="0"/>
                    <a:pt x="66355" y="0"/>
                  </a:cubicBezTo>
                  <a:close/>
                </a:path>
              </a:pathLst>
            </a:custGeom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665453" cy="1135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1314077" y="5054447"/>
            <a:ext cx="6067055" cy="3996945"/>
            <a:chOff x="0" y="0"/>
            <a:chExt cx="1665453" cy="109719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65453" cy="1097192"/>
            </a:xfrm>
            <a:custGeom>
              <a:avLst/>
              <a:gdLst/>
              <a:ahLst/>
              <a:cxnLst/>
              <a:rect r="r" b="b" t="t" l="l"/>
              <a:pathLst>
                <a:path h="1097192" w="1665453">
                  <a:moveTo>
                    <a:pt x="66355" y="0"/>
                  </a:moveTo>
                  <a:lnTo>
                    <a:pt x="1599098" y="0"/>
                  </a:lnTo>
                  <a:cubicBezTo>
                    <a:pt x="1616696" y="0"/>
                    <a:pt x="1633574" y="6991"/>
                    <a:pt x="1646018" y="19435"/>
                  </a:cubicBezTo>
                  <a:cubicBezTo>
                    <a:pt x="1658462" y="31879"/>
                    <a:pt x="1665453" y="48757"/>
                    <a:pt x="1665453" y="66355"/>
                  </a:cubicBezTo>
                  <a:lnTo>
                    <a:pt x="1665453" y="1030837"/>
                  </a:lnTo>
                  <a:cubicBezTo>
                    <a:pt x="1665453" y="1048435"/>
                    <a:pt x="1658462" y="1065313"/>
                    <a:pt x="1646018" y="1077757"/>
                  </a:cubicBezTo>
                  <a:cubicBezTo>
                    <a:pt x="1633574" y="1090201"/>
                    <a:pt x="1616696" y="1097192"/>
                    <a:pt x="1599098" y="1097192"/>
                  </a:cubicBezTo>
                  <a:lnTo>
                    <a:pt x="66355" y="1097192"/>
                  </a:lnTo>
                  <a:cubicBezTo>
                    <a:pt x="48757" y="1097192"/>
                    <a:pt x="31879" y="1090201"/>
                    <a:pt x="19435" y="1077757"/>
                  </a:cubicBezTo>
                  <a:cubicBezTo>
                    <a:pt x="6991" y="1065313"/>
                    <a:pt x="0" y="1048435"/>
                    <a:pt x="0" y="1030837"/>
                  </a:cubicBezTo>
                  <a:lnTo>
                    <a:pt x="0" y="66355"/>
                  </a:lnTo>
                  <a:cubicBezTo>
                    <a:pt x="0" y="48757"/>
                    <a:pt x="6991" y="31879"/>
                    <a:pt x="19435" y="19435"/>
                  </a:cubicBezTo>
                  <a:cubicBezTo>
                    <a:pt x="31879" y="6991"/>
                    <a:pt x="48757" y="0"/>
                    <a:pt x="66355" y="0"/>
                  </a:cubicBezTo>
                  <a:close/>
                </a:path>
              </a:pathLst>
            </a:custGeom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665453" cy="11352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453891" y="2397900"/>
            <a:ext cx="442645" cy="442645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453891" y="6714699"/>
            <a:ext cx="442645" cy="442645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1861101" y="2397900"/>
            <a:ext cx="442645" cy="442645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1861101" y="6714699"/>
            <a:ext cx="442645" cy="442645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453891" y="2959916"/>
            <a:ext cx="442645" cy="442645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453891" y="7276715"/>
            <a:ext cx="442645" cy="442645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1861101" y="2959916"/>
            <a:ext cx="442645" cy="442645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7" id="37"/>
          <p:cNvSpPr/>
          <p:nvPr/>
        </p:nvSpPr>
        <p:spPr>
          <a:xfrm flipH="false" flipV="false" rot="0">
            <a:off x="5755195" y="0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360269" r="-7196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544879" y="2494693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7"/>
                </a:lnTo>
                <a:lnTo>
                  <a:pt x="0" y="24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544879" y="6811492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7"/>
                </a:lnTo>
                <a:lnTo>
                  <a:pt x="0" y="24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1952089" y="2494693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7"/>
                </a:lnTo>
                <a:lnTo>
                  <a:pt x="0" y="24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1952089" y="6811492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7"/>
                </a:lnTo>
                <a:lnTo>
                  <a:pt x="0" y="24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544879" y="3056709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7"/>
                </a:lnTo>
                <a:lnTo>
                  <a:pt x="0" y="24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544879" y="7373508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7"/>
                </a:lnTo>
                <a:lnTo>
                  <a:pt x="0" y="24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1952089" y="3056709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7"/>
                </a:lnTo>
                <a:lnTo>
                  <a:pt x="0" y="24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5" id="45"/>
          <p:cNvGrpSpPr/>
          <p:nvPr/>
        </p:nvGrpSpPr>
        <p:grpSpPr>
          <a:xfrm rot="0">
            <a:off x="1453891" y="1313467"/>
            <a:ext cx="3305258" cy="650262"/>
            <a:chOff x="0" y="0"/>
            <a:chExt cx="2065716" cy="4064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2065716" cy="406400"/>
            </a:xfrm>
            <a:custGeom>
              <a:avLst/>
              <a:gdLst/>
              <a:ahLst/>
              <a:cxnLst/>
              <a:rect r="r" b="b" t="t" l="l"/>
              <a:pathLst>
                <a:path h="406400" w="2065716">
                  <a:moveTo>
                    <a:pt x="1862516" y="0"/>
                  </a:moveTo>
                  <a:cubicBezTo>
                    <a:pt x="1974740" y="0"/>
                    <a:pt x="2065716" y="90976"/>
                    <a:pt x="2065716" y="203200"/>
                  </a:cubicBezTo>
                  <a:cubicBezTo>
                    <a:pt x="2065716" y="315424"/>
                    <a:pt x="1974740" y="406400"/>
                    <a:pt x="186251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206571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265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453891" y="5630266"/>
            <a:ext cx="3305258" cy="650262"/>
            <a:chOff x="0" y="0"/>
            <a:chExt cx="2065716" cy="4064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2065716" cy="406400"/>
            </a:xfrm>
            <a:custGeom>
              <a:avLst/>
              <a:gdLst/>
              <a:ahLst/>
              <a:cxnLst/>
              <a:rect r="r" b="b" t="t" l="l"/>
              <a:pathLst>
                <a:path h="406400" w="2065716">
                  <a:moveTo>
                    <a:pt x="1862516" y="0"/>
                  </a:moveTo>
                  <a:cubicBezTo>
                    <a:pt x="1974740" y="0"/>
                    <a:pt x="2065716" y="90976"/>
                    <a:pt x="2065716" y="203200"/>
                  </a:cubicBezTo>
                  <a:cubicBezTo>
                    <a:pt x="2065716" y="315424"/>
                    <a:pt x="1974740" y="406400"/>
                    <a:pt x="186251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206571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2659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1861101" y="1313467"/>
            <a:ext cx="3305258" cy="650262"/>
            <a:chOff x="0" y="0"/>
            <a:chExt cx="2065716" cy="4064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2065716" cy="406400"/>
            </a:xfrm>
            <a:custGeom>
              <a:avLst/>
              <a:gdLst/>
              <a:ahLst/>
              <a:cxnLst/>
              <a:rect r="r" b="b" t="t" l="l"/>
              <a:pathLst>
                <a:path h="406400" w="2065716">
                  <a:moveTo>
                    <a:pt x="1862516" y="0"/>
                  </a:moveTo>
                  <a:cubicBezTo>
                    <a:pt x="1974740" y="0"/>
                    <a:pt x="2065716" y="90976"/>
                    <a:pt x="2065716" y="203200"/>
                  </a:cubicBezTo>
                  <a:cubicBezTo>
                    <a:pt x="2065716" y="315424"/>
                    <a:pt x="1974740" y="406400"/>
                    <a:pt x="186251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38100"/>
              <a:ext cx="206571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2659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1861101" y="5630266"/>
            <a:ext cx="5294323" cy="650262"/>
            <a:chOff x="0" y="0"/>
            <a:chExt cx="3308839" cy="4064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3308839" cy="406400"/>
            </a:xfrm>
            <a:custGeom>
              <a:avLst/>
              <a:gdLst/>
              <a:ahLst/>
              <a:cxnLst/>
              <a:rect r="r" b="b" t="t" l="l"/>
              <a:pathLst>
                <a:path h="406400" w="3308839">
                  <a:moveTo>
                    <a:pt x="3105639" y="0"/>
                  </a:moveTo>
                  <a:cubicBezTo>
                    <a:pt x="3217863" y="0"/>
                    <a:pt x="3308839" y="90976"/>
                    <a:pt x="3308839" y="203200"/>
                  </a:cubicBezTo>
                  <a:cubicBezTo>
                    <a:pt x="3308839" y="315424"/>
                    <a:pt x="3217863" y="406400"/>
                    <a:pt x="310563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38100"/>
              <a:ext cx="3308839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2659"/>
                </a:lnSpc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453891" y="3521932"/>
            <a:ext cx="442645" cy="442645"/>
            <a:chOff x="0" y="0"/>
            <a:chExt cx="812800" cy="8128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1453891" y="7838731"/>
            <a:ext cx="442645" cy="442645"/>
            <a:chOff x="0" y="0"/>
            <a:chExt cx="812800" cy="8128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1861101" y="3521932"/>
            <a:ext cx="442645" cy="442645"/>
            <a:chOff x="0" y="0"/>
            <a:chExt cx="812800" cy="8128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11861101" y="7494221"/>
            <a:ext cx="442645" cy="442645"/>
            <a:chOff x="0" y="0"/>
            <a:chExt cx="812800" cy="81280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68" id="6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9" id="69"/>
          <p:cNvSpPr/>
          <p:nvPr/>
        </p:nvSpPr>
        <p:spPr>
          <a:xfrm flipH="false" flipV="false" rot="0">
            <a:off x="1544879" y="3618724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8"/>
                </a:lnTo>
                <a:lnTo>
                  <a:pt x="0" y="2414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544879" y="7935523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8"/>
                </a:lnTo>
                <a:lnTo>
                  <a:pt x="0" y="2414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11952089" y="3618724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8"/>
                </a:lnTo>
                <a:lnTo>
                  <a:pt x="0" y="2414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11952089" y="7591014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8"/>
                </a:lnTo>
                <a:lnTo>
                  <a:pt x="0" y="2414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3" id="73"/>
          <p:cNvGrpSpPr/>
          <p:nvPr/>
        </p:nvGrpSpPr>
        <p:grpSpPr>
          <a:xfrm rot="0">
            <a:off x="1453891" y="4083947"/>
            <a:ext cx="442645" cy="442645"/>
            <a:chOff x="0" y="0"/>
            <a:chExt cx="812800" cy="81280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1861101" y="8302752"/>
            <a:ext cx="442645" cy="442645"/>
            <a:chOff x="0" y="0"/>
            <a:chExt cx="812800" cy="81280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9" id="79"/>
          <p:cNvSpPr/>
          <p:nvPr/>
        </p:nvSpPr>
        <p:spPr>
          <a:xfrm flipH="false" flipV="false" rot="0">
            <a:off x="1544879" y="4180740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7"/>
                </a:lnTo>
                <a:lnTo>
                  <a:pt x="0" y="24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1952089" y="8399545"/>
            <a:ext cx="260669" cy="241427"/>
          </a:xfrm>
          <a:custGeom>
            <a:avLst/>
            <a:gdLst/>
            <a:ahLst/>
            <a:cxnLst/>
            <a:rect r="r" b="b" t="t" l="l"/>
            <a:pathLst>
              <a:path h="241427" w="260669">
                <a:moveTo>
                  <a:pt x="0" y="0"/>
                </a:moveTo>
                <a:lnTo>
                  <a:pt x="260669" y="0"/>
                </a:lnTo>
                <a:lnTo>
                  <a:pt x="260669" y="241427"/>
                </a:lnTo>
                <a:lnTo>
                  <a:pt x="0" y="241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1" id="81"/>
          <p:cNvSpPr txBox="true"/>
          <p:nvPr/>
        </p:nvSpPr>
        <p:spPr>
          <a:xfrm rot="0">
            <a:off x="2057502" y="2427633"/>
            <a:ext cx="4153673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Difficulty und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erstanding 3D concepts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7336387" y="5427163"/>
            <a:ext cx="3615225" cy="420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5"/>
              </a:lnSpc>
              <a:spcBef>
                <a:spcPct val="0"/>
              </a:spcBef>
            </a:pPr>
            <a:r>
              <a:rPr lang="en-US" sz="2568" spc="-125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of the Research Problem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2057502" y="6744432"/>
            <a:ext cx="4153673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Difficulty suppo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rting learning at home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2464711" y="2427633"/>
            <a:ext cx="4690712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Difficulty 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explaining abstract 3D concepts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2464711" y="6744432"/>
            <a:ext cx="4153673" cy="687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Limited acc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ess to advanced learning technologies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2057502" y="2989649"/>
            <a:ext cx="4153673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Poor handw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riting development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2057502" y="7306448"/>
            <a:ext cx="4153673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Lack of effec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tive digital learning tools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2464711" y="2989649"/>
            <a:ext cx="4153673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Limited tools for inte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ractive teaching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7459453" y="3922022"/>
            <a:ext cx="3369095" cy="1440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794"/>
              </a:lnSpc>
              <a:spcBef>
                <a:spcPct val="0"/>
              </a:spcBef>
            </a:pPr>
            <a:r>
              <a:rPr lang="en-US" b="true" sz="8424" spc="-41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Impact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2272645" y="1350848"/>
            <a:ext cx="1667750" cy="51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8"/>
              </a:lnSpc>
              <a:spcBef>
                <a:spcPct val="0"/>
              </a:spcBef>
            </a:pPr>
            <a:r>
              <a:rPr lang="en-US" b="true" sz="3070" spc="-150">
                <a:solidFill>
                  <a:srgbClr val="2B2B2B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Students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2272645" y="5667647"/>
            <a:ext cx="1667750" cy="51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8"/>
              </a:lnSpc>
              <a:spcBef>
                <a:spcPct val="0"/>
              </a:spcBef>
            </a:pPr>
            <a:r>
              <a:rPr lang="en-US" b="true" sz="3070" spc="-150">
                <a:solidFill>
                  <a:srgbClr val="2B2B2B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Parents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2679855" y="1350848"/>
            <a:ext cx="1667750" cy="51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8"/>
              </a:lnSpc>
              <a:spcBef>
                <a:spcPct val="0"/>
              </a:spcBef>
            </a:pPr>
            <a:r>
              <a:rPr lang="en-US" b="true" sz="3070" spc="-150">
                <a:solidFill>
                  <a:srgbClr val="2B2B2B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Teachers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12679855" y="5667647"/>
            <a:ext cx="4475569" cy="518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8"/>
              </a:lnSpc>
              <a:spcBef>
                <a:spcPct val="0"/>
              </a:spcBef>
            </a:pPr>
            <a:r>
              <a:rPr lang="en-US" b="true" sz="3070" spc="-150">
                <a:solidFill>
                  <a:srgbClr val="2B2B2B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Schools / Institutions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2057502" y="3551664"/>
            <a:ext cx="4153673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Weak vocabulary and p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ronunciation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2057502" y="7868463"/>
            <a:ext cx="4719741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Concern about child’s academic p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rogress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12464711" y="3551664"/>
            <a:ext cx="4821343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Hard to monitor individual st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udent mistakes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12464711" y="7523954"/>
            <a:ext cx="4153673" cy="687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Lower student pe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rformance in STEM subjects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2057502" y="4113680"/>
            <a:ext cx="4153673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Low engagement in l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earning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12464711" y="8332485"/>
            <a:ext cx="4821343" cy="337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9"/>
              </a:lnSpc>
              <a:spcBef>
                <a:spcPct val="0"/>
              </a:spcBef>
            </a:pP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Pressure to improve teaching effectiven</a:t>
            </a:r>
            <a:r>
              <a:rPr lang="en-US" sz="1992" spc="-9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es</a:t>
            </a:r>
          </a:p>
        </p:txBody>
      </p:sp>
      <p:grpSp>
        <p:nvGrpSpPr>
          <p:cNvPr name="Group 100" id="100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3" id="103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4" id="104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6519765" y="-1653112"/>
            <a:ext cx="3536471" cy="5670726"/>
          </a:xfrm>
          <a:custGeom>
            <a:avLst/>
            <a:gdLst/>
            <a:ahLst/>
            <a:cxnLst/>
            <a:rect r="r" b="b" t="t" l="l"/>
            <a:pathLst>
              <a:path h="5670726" w="3536471">
                <a:moveTo>
                  <a:pt x="0" y="5670725"/>
                </a:moveTo>
                <a:lnTo>
                  <a:pt x="3536470" y="5670725"/>
                </a:lnTo>
                <a:lnTo>
                  <a:pt x="3536470" y="0"/>
                </a:lnTo>
                <a:lnTo>
                  <a:pt x="0" y="0"/>
                </a:lnTo>
                <a:lnTo>
                  <a:pt x="0" y="567072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-5400000">
            <a:off x="-597177" y="7679908"/>
            <a:ext cx="3251754" cy="5214183"/>
          </a:xfrm>
          <a:custGeom>
            <a:avLst/>
            <a:gdLst/>
            <a:ahLst/>
            <a:cxnLst/>
            <a:rect r="r" b="b" t="t" l="l"/>
            <a:pathLst>
              <a:path h="5214183" w="3251754">
                <a:moveTo>
                  <a:pt x="3251754" y="5214184"/>
                </a:moveTo>
                <a:lnTo>
                  <a:pt x="0" y="5214184"/>
                </a:lnTo>
                <a:lnTo>
                  <a:pt x="0" y="0"/>
                </a:lnTo>
                <a:lnTo>
                  <a:pt x="3251754" y="0"/>
                </a:lnTo>
                <a:lnTo>
                  <a:pt x="3251754" y="521418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477325" y="1744114"/>
            <a:ext cx="8002916" cy="7988366"/>
          </a:xfrm>
          <a:custGeom>
            <a:avLst/>
            <a:gdLst/>
            <a:ahLst/>
            <a:cxnLst/>
            <a:rect r="r" b="b" t="t" l="l"/>
            <a:pathLst>
              <a:path h="7988366" w="8002916">
                <a:moveTo>
                  <a:pt x="0" y="0"/>
                </a:moveTo>
                <a:lnTo>
                  <a:pt x="8002917" y="0"/>
                </a:lnTo>
                <a:lnTo>
                  <a:pt x="8002917" y="7988365"/>
                </a:lnTo>
                <a:lnTo>
                  <a:pt x="0" y="79883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053079" y="2920201"/>
            <a:ext cx="6549199" cy="654919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538243" y="3468329"/>
            <a:ext cx="5578871" cy="5578871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42857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8875812" y="4786461"/>
            <a:ext cx="5133239" cy="5123906"/>
          </a:xfrm>
          <a:custGeom>
            <a:avLst/>
            <a:gdLst/>
            <a:ahLst/>
            <a:cxnLst/>
            <a:rect r="r" b="b" t="t" l="l"/>
            <a:pathLst>
              <a:path h="5123906" w="5133239">
                <a:moveTo>
                  <a:pt x="0" y="0"/>
                </a:moveTo>
                <a:lnTo>
                  <a:pt x="5133239" y="0"/>
                </a:lnTo>
                <a:lnTo>
                  <a:pt x="5133239" y="5123906"/>
                </a:lnTo>
                <a:lnTo>
                  <a:pt x="0" y="51239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952682" y="5709573"/>
            <a:ext cx="4200794" cy="420079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63877" y="6020767"/>
            <a:ext cx="3578406" cy="3578406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true" flipV="false" rot="0">
            <a:off x="8875812" y="8121164"/>
            <a:ext cx="1248759" cy="1248759"/>
          </a:xfrm>
          <a:custGeom>
            <a:avLst/>
            <a:gdLst/>
            <a:ahLst/>
            <a:cxnLst/>
            <a:rect r="r" b="b" t="t" l="l"/>
            <a:pathLst>
              <a:path h="1248759" w="1248759">
                <a:moveTo>
                  <a:pt x="1248759" y="0"/>
                </a:moveTo>
                <a:lnTo>
                  <a:pt x="0" y="0"/>
                </a:lnTo>
                <a:lnTo>
                  <a:pt x="0" y="1248759"/>
                </a:lnTo>
                <a:lnTo>
                  <a:pt x="1248759" y="1248759"/>
                </a:lnTo>
                <a:lnTo>
                  <a:pt x="124875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5400000">
            <a:off x="10636248" y="588635"/>
            <a:ext cx="996555" cy="1314401"/>
          </a:xfrm>
          <a:custGeom>
            <a:avLst/>
            <a:gdLst/>
            <a:ahLst/>
            <a:cxnLst/>
            <a:rect r="r" b="b" t="t" l="l"/>
            <a:pathLst>
              <a:path h="1314401" w="996555">
                <a:moveTo>
                  <a:pt x="0" y="0"/>
                </a:moveTo>
                <a:lnTo>
                  <a:pt x="996556" y="0"/>
                </a:lnTo>
                <a:lnTo>
                  <a:pt x="996556" y="1314402"/>
                </a:lnTo>
                <a:lnTo>
                  <a:pt x="0" y="13144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618135" y="9047200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1" y="0"/>
                </a:lnTo>
                <a:lnTo>
                  <a:pt x="1121841" y="422200"/>
                </a:lnTo>
                <a:lnTo>
                  <a:pt x="0" y="4222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-360269" r="-7196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28700" y="914400"/>
            <a:ext cx="4587120" cy="1019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7"/>
              </a:lnSpc>
              <a:spcBef>
                <a:spcPct val="0"/>
              </a:spcBef>
            </a:pPr>
            <a:r>
              <a:rPr lang="en-US" b="true" sz="5997" spc="-293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Identified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1790273"/>
            <a:ext cx="6425061" cy="1019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7"/>
              </a:lnSpc>
              <a:spcBef>
                <a:spcPct val="0"/>
              </a:spcBef>
            </a:pPr>
            <a:r>
              <a:rPr lang="en-US" b="true" sz="5997" spc="-293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Research Problem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3205520"/>
            <a:ext cx="10576915" cy="2989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9"/>
              </a:lnSpc>
            </a:pPr>
            <a:r>
              <a:rPr lang="en-US" sz="2622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H</a:t>
            </a:r>
            <a:r>
              <a:rPr lang="en-US" sz="2622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ow can a mobile-based AI and Augmented Reality (AR) system be designed to accurately convert student-drawn 2D sketches into validated 3D geometric models, verify geometric net correctness, and simultaneously support English letter stroke guidance and vocabulary learning in a single low-cost, real-time interactive educational environment optimized for primary school learners (ages 6–12)?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6674714" y="-1582714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0" y="5136501"/>
                </a:moveTo>
                <a:lnTo>
                  <a:pt x="3203309" y="5136501"/>
                </a:lnTo>
                <a:lnTo>
                  <a:pt x="3203309" y="0"/>
                </a:lnTo>
                <a:lnTo>
                  <a:pt x="0" y="0"/>
                </a:lnTo>
                <a:lnTo>
                  <a:pt x="0" y="513650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-5400000">
            <a:off x="-608809" y="7636745"/>
            <a:ext cx="3251754" cy="5214183"/>
          </a:xfrm>
          <a:custGeom>
            <a:avLst/>
            <a:gdLst/>
            <a:ahLst/>
            <a:cxnLst/>
            <a:rect r="r" b="b" t="t" l="l"/>
            <a:pathLst>
              <a:path h="5214183" w="3251754">
                <a:moveTo>
                  <a:pt x="3251755" y="5214183"/>
                </a:moveTo>
                <a:lnTo>
                  <a:pt x="0" y="5214183"/>
                </a:lnTo>
                <a:lnTo>
                  <a:pt x="0" y="0"/>
                </a:lnTo>
                <a:lnTo>
                  <a:pt x="3251755" y="0"/>
                </a:lnTo>
                <a:lnTo>
                  <a:pt x="3251755" y="521418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90551" y="3506726"/>
            <a:ext cx="1417125" cy="1417125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648420" y="3506726"/>
            <a:ext cx="1417125" cy="1417125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true" rot="5400000">
            <a:off x="97300" y="-331715"/>
            <a:ext cx="1309712" cy="1727438"/>
          </a:xfrm>
          <a:custGeom>
            <a:avLst/>
            <a:gdLst/>
            <a:ahLst/>
            <a:cxnLst/>
            <a:rect r="r" b="b" t="t" l="l"/>
            <a:pathLst>
              <a:path h="1727438" w="1309712">
                <a:moveTo>
                  <a:pt x="1309712" y="1727438"/>
                </a:moveTo>
                <a:lnTo>
                  <a:pt x="0" y="1727438"/>
                </a:lnTo>
                <a:lnTo>
                  <a:pt x="0" y="0"/>
                </a:lnTo>
                <a:lnTo>
                  <a:pt x="1309712" y="0"/>
                </a:lnTo>
                <a:lnTo>
                  <a:pt x="1309712" y="172743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273950" y="8431286"/>
            <a:ext cx="1246999" cy="1246999"/>
          </a:xfrm>
          <a:custGeom>
            <a:avLst/>
            <a:gdLst/>
            <a:ahLst/>
            <a:cxnLst/>
            <a:rect r="r" b="b" t="t" l="l"/>
            <a:pathLst>
              <a:path h="1246999" w="1246999">
                <a:moveTo>
                  <a:pt x="0" y="0"/>
                </a:moveTo>
                <a:lnTo>
                  <a:pt x="1246998" y="0"/>
                </a:lnTo>
                <a:lnTo>
                  <a:pt x="1246998" y="1246998"/>
                </a:lnTo>
                <a:lnTo>
                  <a:pt x="0" y="12469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189143" y="3573939"/>
            <a:ext cx="5450437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4"/>
              </a:lnSpc>
              <a:spcBef>
                <a:spcPct val="0"/>
              </a:spcBef>
            </a:pPr>
            <a:r>
              <a:rPr lang="en-US" b="true" sz="3517" spc="-172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2D-to-3D Geometry Validation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447012" y="3573939"/>
            <a:ext cx="5450437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4"/>
              </a:lnSpc>
              <a:spcBef>
                <a:spcPct val="0"/>
              </a:spcBef>
            </a:pPr>
            <a:r>
              <a:rPr lang="en-US" b="true" sz="3517" spc="-172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Adaptive Scaffolding &amp; Virtual Slicing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844975" y="375723"/>
            <a:ext cx="6598051" cy="811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41"/>
              </a:lnSpc>
              <a:spcBef>
                <a:spcPct val="0"/>
              </a:spcBef>
            </a:pPr>
            <a:r>
              <a:rPr lang="en-US" b="true" sz="4815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Proposed Solution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02263" y="3755456"/>
            <a:ext cx="1193700" cy="833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7"/>
              </a:lnSpc>
              <a:spcBef>
                <a:spcPct val="0"/>
              </a:spcBef>
            </a:pPr>
            <a:r>
              <a:rPr lang="en-US" b="true" sz="4919">
                <a:solidFill>
                  <a:srgbClr val="2B2B2B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60133" y="3755456"/>
            <a:ext cx="1193700" cy="833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7"/>
              </a:lnSpc>
              <a:spcBef>
                <a:spcPct val="0"/>
              </a:spcBef>
            </a:pPr>
            <a:r>
              <a:rPr lang="en-US" b="true" sz="4919">
                <a:solidFill>
                  <a:srgbClr val="2B2B2B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0551" y="1071498"/>
            <a:ext cx="15506898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AI-Powered Mobile AR Educational Suite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6508890" y="8617959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0" y="0"/>
                </a:lnTo>
                <a:lnTo>
                  <a:pt x="1121840" y="422200"/>
                </a:lnTo>
                <a:lnTo>
                  <a:pt x="0" y="422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360269" r="-7196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390551" y="5801778"/>
            <a:ext cx="1417125" cy="1417125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648420" y="5801778"/>
            <a:ext cx="1417125" cy="1417125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3189143" y="5868991"/>
            <a:ext cx="5450437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4"/>
              </a:lnSpc>
              <a:spcBef>
                <a:spcPct val="0"/>
              </a:spcBef>
            </a:pPr>
            <a:r>
              <a:rPr lang="en-US" b="true" sz="3517" spc="-172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AI Air-Writing Trajectory Tracking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447012" y="5868991"/>
            <a:ext cx="5450437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4"/>
              </a:lnSpc>
              <a:spcBef>
                <a:spcPct val="0"/>
              </a:spcBef>
            </a:pPr>
            <a:r>
              <a:rPr lang="en-US" b="true" sz="3517" spc="-172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Multisensory Phonics &amp; Vocabulary Learning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502263" y="6050508"/>
            <a:ext cx="1193700" cy="833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7"/>
              </a:lnSpc>
              <a:spcBef>
                <a:spcPct val="0"/>
              </a:spcBef>
            </a:pPr>
            <a:r>
              <a:rPr lang="en-US" b="true" sz="4919">
                <a:solidFill>
                  <a:srgbClr val="2B2B2B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C3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60133" y="6050508"/>
            <a:ext cx="1193700" cy="833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7"/>
              </a:lnSpc>
              <a:spcBef>
                <a:spcPct val="0"/>
              </a:spcBef>
            </a:pPr>
            <a:r>
              <a:rPr lang="en-US" b="true" sz="4919">
                <a:solidFill>
                  <a:srgbClr val="2B2B2B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C4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6680530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0" y="5136500"/>
                </a:moveTo>
                <a:lnTo>
                  <a:pt x="3203309" y="5136500"/>
                </a:lnTo>
                <a:lnTo>
                  <a:pt x="3203309" y="0"/>
                </a:lnTo>
                <a:lnTo>
                  <a:pt x="0" y="0"/>
                </a:lnTo>
                <a:lnTo>
                  <a:pt x="0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595839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1009469" y="8469570"/>
            <a:ext cx="1196001" cy="1577460"/>
          </a:xfrm>
          <a:custGeom>
            <a:avLst/>
            <a:gdLst/>
            <a:ahLst/>
            <a:cxnLst/>
            <a:rect r="r" b="b" t="t" l="l"/>
            <a:pathLst>
              <a:path h="1577460" w="1196001">
                <a:moveTo>
                  <a:pt x="1196002" y="1577460"/>
                </a:moveTo>
                <a:lnTo>
                  <a:pt x="0" y="1577460"/>
                </a:lnTo>
                <a:lnTo>
                  <a:pt x="0" y="0"/>
                </a:lnTo>
                <a:lnTo>
                  <a:pt x="1196002" y="0"/>
                </a:lnTo>
                <a:lnTo>
                  <a:pt x="1196002" y="157746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6082529" y="8469570"/>
            <a:ext cx="1196001" cy="1577460"/>
          </a:xfrm>
          <a:custGeom>
            <a:avLst/>
            <a:gdLst/>
            <a:ahLst/>
            <a:cxnLst/>
            <a:rect r="r" b="b" t="t" l="l"/>
            <a:pathLst>
              <a:path h="1577460" w="1196001">
                <a:moveTo>
                  <a:pt x="0" y="0"/>
                </a:moveTo>
                <a:lnTo>
                  <a:pt x="1196002" y="0"/>
                </a:lnTo>
                <a:lnTo>
                  <a:pt x="1196002" y="1577460"/>
                </a:lnTo>
                <a:lnTo>
                  <a:pt x="0" y="15774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714314" y="1766166"/>
            <a:ext cx="12859372" cy="7185174"/>
          </a:xfrm>
          <a:custGeom>
            <a:avLst/>
            <a:gdLst/>
            <a:ahLst/>
            <a:cxnLst/>
            <a:rect r="r" b="b" t="t" l="l"/>
            <a:pathLst>
              <a:path h="7185174" w="12859372">
                <a:moveTo>
                  <a:pt x="0" y="0"/>
                </a:moveTo>
                <a:lnTo>
                  <a:pt x="12859372" y="0"/>
                </a:lnTo>
                <a:lnTo>
                  <a:pt x="12859372" y="7185174"/>
                </a:lnTo>
                <a:lnTo>
                  <a:pt x="0" y="71851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468861" y="461898"/>
            <a:ext cx="2814929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400"/>
              </a:lnSpc>
              <a:spcBef>
                <a:spcPct val="0"/>
              </a:spcBef>
            </a:pPr>
            <a:r>
              <a:rPr lang="en-US" b="true" sz="6000" spc="-29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System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458203" y="461898"/>
            <a:ext cx="4360936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b="true" sz="6000" spc="-294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Architecture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88570" y="2697547"/>
            <a:ext cx="6338499" cy="633849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58125" y="3167102"/>
            <a:ext cx="5399389" cy="539938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0700" t="-10917" r="-8887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135441" y="2634501"/>
            <a:ext cx="5931881" cy="819237"/>
            <a:chOff x="0" y="0"/>
            <a:chExt cx="2942634" cy="40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42634" cy="406400"/>
            </a:xfrm>
            <a:custGeom>
              <a:avLst/>
              <a:gdLst/>
              <a:ahLst/>
              <a:cxnLst/>
              <a:rect r="r" b="b" t="t" l="l"/>
              <a:pathLst>
                <a:path h="406400" w="2942634">
                  <a:moveTo>
                    <a:pt x="2739434" y="0"/>
                  </a:moveTo>
                  <a:cubicBezTo>
                    <a:pt x="2851659" y="0"/>
                    <a:pt x="2942634" y="90976"/>
                    <a:pt x="2942634" y="203200"/>
                  </a:cubicBezTo>
                  <a:cubicBezTo>
                    <a:pt x="2942634" y="315424"/>
                    <a:pt x="2851659" y="406400"/>
                    <a:pt x="273943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94263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289414" y="5856191"/>
            <a:ext cx="2777908" cy="819237"/>
            <a:chOff x="0" y="0"/>
            <a:chExt cx="1378040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8040" cy="406400"/>
            </a:xfrm>
            <a:custGeom>
              <a:avLst/>
              <a:gdLst/>
              <a:ahLst/>
              <a:cxnLst/>
              <a:rect r="r" b="b" t="t" l="l"/>
              <a:pathLst>
                <a:path h="406400" w="1378040">
                  <a:moveTo>
                    <a:pt x="1174840" y="0"/>
                  </a:moveTo>
                  <a:cubicBezTo>
                    <a:pt x="1287064" y="0"/>
                    <a:pt x="1378040" y="90976"/>
                    <a:pt x="1378040" y="203200"/>
                  </a:cubicBezTo>
                  <a:cubicBezTo>
                    <a:pt x="1378040" y="315424"/>
                    <a:pt x="1287064" y="406400"/>
                    <a:pt x="117484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37804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true" rot="0">
            <a:off x="5231513" y="2925796"/>
            <a:ext cx="1342310" cy="1342310"/>
          </a:xfrm>
          <a:custGeom>
            <a:avLst/>
            <a:gdLst/>
            <a:ahLst/>
            <a:cxnLst/>
            <a:rect r="r" b="b" t="t" l="l"/>
            <a:pathLst>
              <a:path h="1342310" w="1342310">
                <a:moveTo>
                  <a:pt x="0" y="1342309"/>
                </a:moveTo>
                <a:lnTo>
                  <a:pt x="1342310" y="1342309"/>
                </a:lnTo>
                <a:lnTo>
                  <a:pt x="1342310" y="0"/>
                </a:lnTo>
                <a:lnTo>
                  <a:pt x="0" y="0"/>
                </a:lnTo>
                <a:lnTo>
                  <a:pt x="0" y="13423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257514" y="632520"/>
            <a:ext cx="10805838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01 : 2D-to-3D Geometry Validation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533388" y="1346659"/>
            <a:ext cx="9568534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IT22274298 | Himsara M.K.D.L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672033" y="3673188"/>
            <a:ext cx="8429890" cy="1520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</a:t>
            </a: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evelops the 2D-to-3D Geometry Validation Engine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Transforms digital hand-drawn 2D sketches into mathematically validated 3D volumes in real-time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Supports spatial understanding in geometry learning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672033" y="6894878"/>
            <a:ext cx="8429890" cy="1520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Topological</a:t>
            </a: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Validation Engine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Uses an Adjacency Matrix  and Euler's formula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Combines sketch recognition with 3D model generation and validation in a single pipeline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836850" y="2906489"/>
            <a:ext cx="4529063" cy="32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b="true" sz="2472" spc="-12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Contribution to Overall Project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119182" y="6128179"/>
            <a:ext cx="1246731" cy="32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b="true" sz="2472" spc="-12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Novelty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IT22274298  |  Luthira Himsara  |  R26-IM-005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257514" y="632520"/>
            <a:ext cx="10805838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01 : 2D-to-3D Geometry Validation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533388" y="1346659"/>
            <a:ext cx="9568534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IT22274298 | Himsara M.K.D.L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IT22274298  |  Luthira Himsara  |  R26-IM-005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87311" y="2665227"/>
            <a:ext cx="16513379" cy="5820966"/>
          </a:xfrm>
          <a:custGeom>
            <a:avLst/>
            <a:gdLst/>
            <a:ahLst/>
            <a:cxnLst/>
            <a:rect r="r" b="b" t="t" l="l"/>
            <a:pathLst>
              <a:path h="5820966" w="16513379">
                <a:moveTo>
                  <a:pt x="0" y="0"/>
                </a:moveTo>
                <a:lnTo>
                  <a:pt x="16513378" y="0"/>
                </a:lnTo>
                <a:lnTo>
                  <a:pt x="16513378" y="5820966"/>
                </a:lnTo>
                <a:lnTo>
                  <a:pt x="0" y="58209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860192" y="3749350"/>
            <a:ext cx="3310622" cy="4736843"/>
            <a:chOff x="0" y="0"/>
            <a:chExt cx="871933" cy="124756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71933" cy="1247563"/>
            </a:xfrm>
            <a:custGeom>
              <a:avLst/>
              <a:gdLst/>
              <a:ahLst/>
              <a:cxnLst/>
              <a:rect r="r" b="b" t="t" l="l"/>
              <a:pathLst>
                <a:path h="1247563" w="871933">
                  <a:moveTo>
                    <a:pt x="0" y="0"/>
                  </a:moveTo>
                  <a:lnTo>
                    <a:pt x="871933" y="0"/>
                  </a:lnTo>
                  <a:lnTo>
                    <a:pt x="871933" y="1247563"/>
                  </a:lnTo>
                  <a:lnTo>
                    <a:pt x="0" y="1247563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871933" cy="12856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586144" y="3749350"/>
            <a:ext cx="6835081" cy="4736843"/>
            <a:chOff x="0" y="0"/>
            <a:chExt cx="1800186" cy="124756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00186" cy="1247563"/>
            </a:xfrm>
            <a:custGeom>
              <a:avLst/>
              <a:gdLst/>
              <a:ahLst/>
              <a:cxnLst/>
              <a:rect r="r" b="b" t="t" l="l"/>
              <a:pathLst>
                <a:path h="1247563" w="1800186">
                  <a:moveTo>
                    <a:pt x="0" y="0"/>
                  </a:moveTo>
                  <a:lnTo>
                    <a:pt x="1800186" y="0"/>
                  </a:lnTo>
                  <a:lnTo>
                    <a:pt x="1800186" y="1247563"/>
                  </a:lnTo>
                  <a:lnTo>
                    <a:pt x="0" y="1247563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800186" cy="12856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3264858" y="2445119"/>
            <a:ext cx="11758285" cy="6614035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6257514" y="632520"/>
            <a:ext cx="10805838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01 : 2D-to-3D Geometry Validation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33388" y="1346659"/>
            <a:ext cx="9568534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IT22274298 | Himsara M.K.D.L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IT22274298  |  Luthira Himsara  |  R26-IM-005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889584"/>
            <a:chOff x="0" y="0"/>
            <a:chExt cx="2352503" cy="15511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551166"/>
            </a:xfrm>
            <a:custGeom>
              <a:avLst/>
              <a:gdLst/>
              <a:ahLst/>
              <a:cxnLst/>
              <a:rect r="r" b="b" t="t" l="l"/>
              <a:pathLst>
                <a:path h="155116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551166"/>
                  </a:lnTo>
                  <a:lnTo>
                    <a:pt x="0" y="15511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589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33559" y="2105481"/>
            <a:ext cx="8932159" cy="5889584"/>
            <a:chOff x="0" y="0"/>
            <a:chExt cx="2352503" cy="15511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551166"/>
            </a:xfrm>
            <a:custGeom>
              <a:avLst/>
              <a:gdLst/>
              <a:ahLst/>
              <a:cxnLst/>
              <a:rect r="r" b="b" t="t" l="l"/>
              <a:pathLst>
                <a:path h="155116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551166"/>
                  </a:lnTo>
                  <a:lnTo>
                    <a:pt x="0" y="15511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589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370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Primary school students experience difficulties in: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Understanding spatial errors in geometry constructions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Connecting 2D sketches with 3D structures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Understanding internal geometry and volume fractions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Identifying why a geometric structure is incorrect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Existing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learning systems mainly provide: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orrect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/I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ncorrect 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espons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only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Limited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 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xpl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al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teracti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ve guida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ce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40363" y="3043701"/>
            <a:ext cx="8103862" cy="475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Th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 component introduces an AR-based learning support system with two integrated modules: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daptive Scaffolding Module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Detects geometry construction errors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H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ighlights incorrect spatial areas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Provi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des child-friendly visual guidance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 comparison between student and reference structures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Virtual Slicing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Module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Visualizes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nterna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structure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of 3D mod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els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onstrates volume fracti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interactively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ts AR-based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licing inter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act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nha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 spatial 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easoning through visualizatio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33559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Sub-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Problem Addressed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40363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Proposed Solution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01 : 2D-to-3D Geometry Validation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504506"/>
            <a:chOff x="0" y="0"/>
            <a:chExt cx="2352503" cy="14497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33559" y="2105481"/>
            <a:ext cx="8932159" cy="5504506"/>
            <a:chOff x="0" y="0"/>
            <a:chExt cx="2352503" cy="1449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4061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Educational Requirements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Improve spatial understanding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Support geometry visualization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nhance fraction learning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Provide guided corrective feedback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echnical Requirements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Mobile AR interaction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Real-ti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isual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feedback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nteractiv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 3D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liz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ndro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platform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support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40363" y="3165125"/>
            <a:ext cx="8103862" cy="1746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ntroduces adaptive visual feedback instead of binary responses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Comb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ines scaffolding and AR interaction in one lea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ing system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 interactive understanding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of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nterna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geometry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mprov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ngagement thr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ough immersive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educ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nal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interactio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33559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User Requi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rements Addressed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40363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omponent Contribution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01 : 2D-to-3D Geometry Validation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504506"/>
            <a:chOff x="0" y="0"/>
            <a:chExt cx="2352503" cy="14497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55841" y="2105481"/>
            <a:ext cx="8932159" cy="5504506"/>
            <a:chOff x="0" y="0"/>
            <a:chExt cx="2352503" cy="1449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4061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 Environment &amp; System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Unity AR environment configured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XR Origin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and AR Session integrated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Android APK successfully tested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Camera-based AR interaction working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Adapt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ive Scaffolding Module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Guidance workflow implemented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Error feedback panels integrat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 comp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 structure prepared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Cor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rective gu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idance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interaction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completed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62645" y="3024651"/>
            <a:ext cx="8103862" cy="2994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Virtual Slicing Module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Interactive slicing workflow implemented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Direction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sel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ection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Fraction selection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Trace interaction system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Slice visualization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Reset and navigation systems completed</a:t>
            </a:r>
          </a:p>
          <a:p>
            <a:pPr algn="l">
              <a:lnSpc>
                <a:spcPts val="359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55841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rent Prototype Implementation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62645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rent Prototype Implementation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01 : 2D-to-3D Geometry Validation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6614194"/>
            <a:chOff x="0" y="0"/>
            <a:chExt cx="2352503" cy="17420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742010"/>
            </a:xfrm>
            <a:custGeom>
              <a:avLst/>
              <a:gdLst/>
              <a:ahLst/>
              <a:cxnLst/>
              <a:rect r="r" b="b" t="t" l="l"/>
              <a:pathLst>
                <a:path h="1742010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742010"/>
                  </a:lnTo>
                  <a:lnTo>
                    <a:pt x="0" y="17420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780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55841" y="2105481"/>
            <a:ext cx="8932159" cy="6614194"/>
            <a:chOff x="0" y="0"/>
            <a:chExt cx="2352503" cy="174201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742010"/>
            </a:xfrm>
            <a:custGeom>
              <a:avLst/>
              <a:gdLst/>
              <a:ahLst/>
              <a:cxnLst/>
              <a:rect r="r" b="b" t="t" l="l"/>
              <a:pathLst>
                <a:path h="1742010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742010"/>
                  </a:lnTo>
                  <a:lnTo>
                    <a:pt x="0" y="17420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780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5566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Adaptive Learning Support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Prov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ides visual explanation of spatial mistakes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rts guided geometry correction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Enhances conceptual understanding through visualization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ive Geometry Visualization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emonstrates inte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rnal geometry structur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lizes volume divisi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 interactively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ctive learning through AR interaction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Edu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cational Engagement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ncourages exploratory learning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Increases student interaction and participation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Simplifies abstract geometry concepts visually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62645" y="3024651"/>
            <a:ext cx="8103862" cy="4499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Observations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Interactive visualization improved student engag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interaction increased interest in geometry learning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isual slicing improved understanding of fractions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Guided feedback improved understanding of mistakes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Future Improvements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Add additional geometry shapes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Improve adaptive guidance intelligence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Enhance real-time interaction smoothness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Expand educational evaluation features</a:t>
            </a:r>
          </a:p>
          <a:p>
            <a:pPr algn="l">
              <a:lnSpc>
                <a:spcPts val="359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55841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esign Excellence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62645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nitial Prototype Feedback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01 : 2D-to-3D Geometry Validation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88570" y="2697547"/>
            <a:ext cx="6338499" cy="633849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71101" y="3167102"/>
            <a:ext cx="5399389" cy="539938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9534" r="0" b="-23798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135441" y="2634501"/>
            <a:ext cx="5931881" cy="819237"/>
            <a:chOff x="0" y="0"/>
            <a:chExt cx="2942634" cy="40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42634" cy="406400"/>
            </a:xfrm>
            <a:custGeom>
              <a:avLst/>
              <a:gdLst/>
              <a:ahLst/>
              <a:cxnLst/>
              <a:rect r="r" b="b" t="t" l="l"/>
              <a:pathLst>
                <a:path h="406400" w="2942634">
                  <a:moveTo>
                    <a:pt x="2739434" y="0"/>
                  </a:moveTo>
                  <a:cubicBezTo>
                    <a:pt x="2851659" y="0"/>
                    <a:pt x="2942634" y="90976"/>
                    <a:pt x="2942634" y="203200"/>
                  </a:cubicBezTo>
                  <a:cubicBezTo>
                    <a:pt x="2942634" y="315424"/>
                    <a:pt x="2851659" y="406400"/>
                    <a:pt x="273943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94263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289414" y="5856191"/>
            <a:ext cx="2777908" cy="819237"/>
            <a:chOff x="0" y="0"/>
            <a:chExt cx="1378040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8040" cy="406400"/>
            </a:xfrm>
            <a:custGeom>
              <a:avLst/>
              <a:gdLst/>
              <a:ahLst/>
              <a:cxnLst/>
              <a:rect r="r" b="b" t="t" l="l"/>
              <a:pathLst>
                <a:path h="406400" w="1378040">
                  <a:moveTo>
                    <a:pt x="1174840" y="0"/>
                  </a:moveTo>
                  <a:cubicBezTo>
                    <a:pt x="1287064" y="0"/>
                    <a:pt x="1378040" y="90976"/>
                    <a:pt x="1378040" y="203200"/>
                  </a:cubicBezTo>
                  <a:cubicBezTo>
                    <a:pt x="1378040" y="315424"/>
                    <a:pt x="1287064" y="406400"/>
                    <a:pt x="117484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37804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true" rot="0">
            <a:off x="5231513" y="2925796"/>
            <a:ext cx="1342310" cy="1342310"/>
          </a:xfrm>
          <a:custGeom>
            <a:avLst/>
            <a:gdLst/>
            <a:ahLst/>
            <a:cxnLst/>
            <a:rect r="r" b="b" t="t" l="l"/>
            <a:pathLst>
              <a:path h="1342310" w="1342310">
                <a:moveTo>
                  <a:pt x="0" y="1342309"/>
                </a:moveTo>
                <a:lnTo>
                  <a:pt x="1342310" y="1342309"/>
                </a:lnTo>
                <a:lnTo>
                  <a:pt x="1342310" y="0"/>
                </a:lnTo>
                <a:lnTo>
                  <a:pt x="0" y="0"/>
                </a:lnTo>
                <a:lnTo>
                  <a:pt x="0" y="13423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5120617" y="632520"/>
            <a:ext cx="11942736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02 : Adaptive Scaffolding &amp; Virtual Slicing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533388" y="1346659"/>
            <a:ext cx="9568534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IT22179876 | De Costa M.M.P.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367233" y="3673188"/>
            <a:ext cx="8429890" cy="1520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Provid</a:t>
            </a: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es visual explanation of errors instead of binary feedback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Enhances understanding of 3D spatial relationships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Supports geometry validation module with feedback layer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Improves student learning through interactive AR guidance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367233" y="6894878"/>
            <a:ext cx="9276688" cy="1902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Introduces ghost overlay visualization for real-tim</a:t>
            </a: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 spatial comparison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Provides visual error explanation instead of correct/incorrect feedback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Integrates virtual slicing to reveal internal geometry and volume concepts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Combines scaffolding + AR interaction in a single educational system</a:t>
            </a:r>
          </a:p>
          <a:p>
            <a:pPr algn="l">
              <a:lnSpc>
                <a:spcPts val="3015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11836850" y="2906489"/>
            <a:ext cx="4529063" cy="32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b="true" sz="2472" spc="-12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Contribution to Overall Project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119182" y="6128179"/>
            <a:ext cx="1246731" cy="32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b="true" sz="2472" spc="-12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Novelty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87311" y="2665227"/>
            <a:ext cx="16513379" cy="5820966"/>
          </a:xfrm>
          <a:custGeom>
            <a:avLst/>
            <a:gdLst/>
            <a:ahLst/>
            <a:cxnLst/>
            <a:rect r="r" b="b" t="t" l="l"/>
            <a:pathLst>
              <a:path h="5820966" w="16513379">
                <a:moveTo>
                  <a:pt x="0" y="0"/>
                </a:moveTo>
                <a:lnTo>
                  <a:pt x="16513378" y="0"/>
                </a:lnTo>
                <a:lnTo>
                  <a:pt x="16513378" y="5820966"/>
                </a:lnTo>
                <a:lnTo>
                  <a:pt x="0" y="58209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124187" y="3749350"/>
            <a:ext cx="10297038" cy="4736843"/>
            <a:chOff x="0" y="0"/>
            <a:chExt cx="2711977" cy="124756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11977" cy="1247563"/>
            </a:xfrm>
            <a:custGeom>
              <a:avLst/>
              <a:gdLst/>
              <a:ahLst/>
              <a:cxnLst/>
              <a:rect r="r" b="b" t="t" l="l"/>
              <a:pathLst>
                <a:path h="1247563" w="2711977">
                  <a:moveTo>
                    <a:pt x="0" y="0"/>
                  </a:moveTo>
                  <a:lnTo>
                    <a:pt x="2711977" y="0"/>
                  </a:lnTo>
                  <a:lnTo>
                    <a:pt x="2711977" y="1247563"/>
                  </a:lnTo>
                  <a:lnTo>
                    <a:pt x="0" y="1247563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711977" cy="12856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5120617" y="632520"/>
            <a:ext cx="11942736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02 : Adaptive Scaffolding &amp; Virtual Slicing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533388" y="1346659"/>
            <a:ext cx="9568534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IT22179876 | De Costa M.M.P.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3185633" y="2515215"/>
            <a:ext cx="11916734" cy="6703163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120617" y="632520"/>
            <a:ext cx="11942736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02 : Adaptive Scaffolding &amp; Virtual Slicing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33388" y="1346659"/>
            <a:ext cx="9568534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IT22179876 | De Costa M.M.P.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889584"/>
            <a:chOff x="0" y="0"/>
            <a:chExt cx="2352503" cy="15511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551166"/>
            </a:xfrm>
            <a:custGeom>
              <a:avLst/>
              <a:gdLst/>
              <a:ahLst/>
              <a:cxnLst/>
              <a:rect r="r" b="b" t="t" l="l"/>
              <a:pathLst>
                <a:path h="155116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551166"/>
                  </a:lnTo>
                  <a:lnTo>
                    <a:pt x="0" y="15511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589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33559" y="2105481"/>
            <a:ext cx="8932159" cy="5889584"/>
            <a:chOff x="0" y="0"/>
            <a:chExt cx="2352503" cy="15511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551166"/>
            </a:xfrm>
            <a:custGeom>
              <a:avLst/>
              <a:gdLst/>
              <a:ahLst/>
              <a:cxnLst/>
              <a:rect r="r" b="b" t="t" l="l"/>
              <a:pathLst>
                <a:path h="155116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551166"/>
                  </a:lnTo>
                  <a:lnTo>
                    <a:pt x="0" y="15511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589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370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Primary school students experience difficulties in: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Understanding spatial errors in geometry constructions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Connecting 2D sketches with 3D structures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Understanding internal geometry and volume fractions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Identifying why a geometric structure is incorrect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Existing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learning systems mainly provide: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orrect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/I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ncorrect 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espons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only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Limited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 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xpl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al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teracti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ve guida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ce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40363" y="3043701"/>
            <a:ext cx="8103862" cy="475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Th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 component introduces an AR-based learning support system with two integrated modules: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daptive Scaffolding Module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Detects geometry construction errors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H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ighlights incorrect spatial areas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Provi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des child-friendly visual guidance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 comparison between student and reference structures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Virtual Slicing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Module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Visualizes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nterna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structure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of 3D mod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els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onstrates volume fracti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interactively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ts AR-based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licing inter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act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nha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 spatial 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easoning through visualizatio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33559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Sub-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Problem Addressed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40363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Proposed Solution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02 : Adaptive Scaffolding &amp; Virtual Slicing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504506"/>
            <a:chOff x="0" y="0"/>
            <a:chExt cx="2352503" cy="14497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33559" y="2105481"/>
            <a:ext cx="8932159" cy="5504506"/>
            <a:chOff x="0" y="0"/>
            <a:chExt cx="2352503" cy="1449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4061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Educational Requirements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Improve spatial understanding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Support geometry visualization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nhance fraction learning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Provide guided corrective feedback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echnical Requirements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Mobile AR interaction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Real-ti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isual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feedback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nteractiv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 3D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liz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ndro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platform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support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40363" y="3165125"/>
            <a:ext cx="8103862" cy="1746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ntroduces adaptive visual feedback instead of binary responses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Comb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ines scaffolding and AR interaction in one lea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ing system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 interactive understanding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of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nterna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geometry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mprov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ngagement thr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ough immersive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educ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nal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interactio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33559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User Requi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rements Addressed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40363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omponent Contribution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02 : Adaptive Scaffolding &amp; Virtual Slicing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504506"/>
            <a:chOff x="0" y="0"/>
            <a:chExt cx="2352503" cy="14497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55841" y="2105481"/>
            <a:ext cx="8932159" cy="5504506"/>
            <a:chOff x="0" y="0"/>
            <a:chExt cx="2352503" cy="1449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4061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 Environment &amp; System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Unity AR environment configured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XR Origin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and AR Session integrated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Android APK successfully tested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Camera-based AR interaction working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Adapt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ive Scaffolding Module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Guidance workflow implemented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Error feedback panels integrat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 comp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 structure prepared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Cor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rective gu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idance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interaction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completed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62645" y="3024651"/>
            <a:ext cx="8103862" cy="2994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Virtual Slicing Module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Interactive slicing workflow implemented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Direction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sel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ection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Fraction selection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Trace interaction system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Slice visualization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Reset and navigation systems completed</a:t>
            </a:r>
          </a:p>
          <a:p>
            <a:pPr algn="l">
              <a:lnSpc>
                <a:spcPts val="359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55841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rent Prototype Implementation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62645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rent Prototype Implementation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02 : Adaptive Scaffolding &amp; Virtual Slicing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6614194"/>
            <a:chOff x="0" y="0"/>
            <a:chExt cx="2352503" cy="17420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742010"/>
            </a:xfrm>
            <a:custGeom>
              <a:avLst/>
              <a:gdLst/>
              <a:ahLst/>
              <a:cxnLst/>
              <a:rect r="r" b="b" t="t" l="l"/>
              <a:pathLst>
                <a:path h="1742010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742010"/>
                  </a:lnTo>
                  <a:lnTo>
                    <a:pt x="0" y="17420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780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55841" y="2105481"/>
            <a:ext cx="8932159" cy="6614194"/>
            <a:chOff x="0" y="0"/>
            <a:chExt cx="2352503" cy="174201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742010"/>
            </a:xfrm>
            <a:custGeom>
              <a:avLst/>
              <a:gdLst/>
              <a:ahLst/>
              <a:cxnLst/>
              <a:rect r="r" b="b" t="t" l="l"/>
              <a:pathLst>
                <a:path h="1742010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742010"/>
                  </a:lnTo>
                  <a:lnTo>
                    <a:pt x="0" y="17420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780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5566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Adaptive Learning Support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Prov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ides visual explanation of spatial mistakes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rts guided geometry correction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Enhances conceptual understanding through visualization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ive Geometry Visualization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emonstrates inte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rnal geometry structur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lizes volume divisi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 interactively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ctive learning through AR interaction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Edu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cational Engagement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ncourages exploratory learning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Increases student interaction and participation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Simplifies abstract geometry concepts visually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62645" y="3024651"/>
            <a:ext cx="8103862" cy="4499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Observations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Interactive visualization improved student engag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interaction increased interest in geometry learning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isual slicing improved understanding of fractions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Guided feedback improved understanding of mistakes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Future Improvements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Add additional geometry shapes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Improve adaptive guidance intelligence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Enhance real-time interaction smoothness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Expand educational evaluation features</a:t>
            </a:r>
          </a:p>
          <a:p>
            <a:pPr algn="l">
              <a:lnSpc>
                <a:spcPts val="359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55841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esign Excellence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62645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nitial Prototype Feedback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02 : Adaptive Scaffolding &amp; Virtual Slicing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88570" y="2697547"/>
            <a:ext cx="6338499" cy="633849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58125" y="3167102"/>
            <a:ext cx="5399389" cy="539938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7411" t="0" r="-9944" b="-76144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135441" y="2634501"/>
            <a:ext cx="5931881" cy="819237"/>
            <a:chOff x="0" y="0"/>
            <a:chExt cx="2942634" cy="40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42634" cy="406400"/>
            </a:xfrm>
            <a:custGeom>
              <a:avLst/>
              <a:gdLst/>
              <a:ahLst/>
              <a:cxnLst/>
              <a:rect r="r" b="b" t="t" l="l"/>
              <a:pathLst>
                <a:path h="406400" w="2942634">
                  <a:moveTo>
                    <a:pt x="2739434" y="0"/>
                  </a:moveTo>
                  <a:cubicBezTo>
                    <a:pt x="2851659" y="0"/>
                    <a:pt x="2942634" y="90976"/>
                    <a:pt x="2942634" y="203200"/>
                  </a:cubicBezTo>
                  <a:cubicBezTo>
                    <a:pt x="2942634" y="315424"/>
                    <a:pt x="2851659" y="406400"/>
                    <a:pt x="273943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94263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289414" y="5856191"/>
            <a:ext cx="2777908" cy="819237"/>
            <a:chOff x="0" y="0"/>
            <a:chExt cx="1378040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8040" cy="406400"/>
            </a:xfrm>
            <a:custGeom>
              <a:avLst/>
              <a:gdLst/>
              <a:ahLst/>
              <a:cxnLst/>
              <a:rect r="r" b="b" t="t" l="l"/>
              <a:pathLst>
                <a:path h="406400" w="1378040">
                  <a:moveTo>
                    <a:pt x="1174840" y="0"/>
                  </a:moveTo>
                  <a:cubicBezTo>
                    <a:pt x="1287064" y="0"/>
                    <a:pt x="1378040" y="90976"/>
                    <a:pt x="1378040" y="203200"/>
                  </a:cubicBezTo>
                  <a:cubicBezTo>
                    <a:pt x="1378040" y="315424"/>
                    <a:pt x="1287064" y="406400"/>
                    <a:pt x="117484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37804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true" rot="0">
            <a:off x="5231513" y="2925796"/>
            <a:ext cx="1342310" cy="1342310"/>
          </a:xfrm>
          <a:custGeom>
            <a:avLst/>
            <a:gdLst/>
            <a:ahLst/>
            <a:cxnLst/>
            <a:rect r="r" b="b" t="t" l="l"/>
            <a:pathLst>
              <a:path h="1342310" w="1342310">
                <a:moveTo>
                  <a:pt x="0" y="1342309"/>
                </a:moveTo>
                <a:lnTo>
                  <a:pt x="1342310" y="1342309"/>
                </a:lnTo>
                <a:lnTo>
                  <a:pt x="1342310" y="0"/>
                </a:lnTo>
                <a:lnTo>
                  <a:pt x="0" y="0"/>
                </a:lnTo>
                <a:lnTo>
                  <a:pt x="0" y="13423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8672033" y="6827828"/>
            <a:ext cx="8429890" cy="2667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Real-tim</a:t>
            </a: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 stroke-direction awareness – Ensures strokes follow the correct direction.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Tracks 3D air-writing trajectories – Captures full fingertip movement in 3D, using mobile phone camera.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Checks start point stroke order – Verifies correct start and stroke sequence.</a:t>
            </a:r>
          </a:p>
          <a:p>
            <a:pPr algn="l">
              <a:lnSpc>
                <a:spcPts val="3015"/>
              </a:lnSpc>
            </a:pPr>
          </a:p>
        </p:txBody>
      </p:sp>
      <p:grpSp>
        <p:nvGrpSpPr>
          <p:cNvPr name="Group 19" id="19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6257514" y="632520"/>
            <a:ext cx="10805838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03 : AI-Air Writing Trajectory Traking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257514" y="1346659"/>
            <a:ext cx="10844408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IT22081698 | Abhilash K.A.T.W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672033" y="3673188"/>
            <a:ext cx="8429890" cy="1902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Adds the lit</a:t>
            </a: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eracy tracking part of the full AR learning suite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Captures live fingertip paths while students write letters in the air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Checks stroke start, direction, and path before the reward step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Sends correct-letter events to the phonics and 3D reward flow</a:t>
            </a:r>
          </a:p>
          <a:p>
            <a:pPr algn="l">
              <a:lnSpc>
                <a:spcPts val="3015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11836850" y="2906489"/>
            <a:ext cx="4529063" cy="32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b="true" sz="2472" spc="-12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Contribution to Overall Project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119182" y="6128179"/>
            <a:ext cx="1246731" cy="32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b="true" sz="2472" spc="-12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Novelty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IT22081698  |  Thushad Abhilash  |  R26-IM-005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257514" y="632520"/>
            <a:ext cx="10805838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03 : AI-Air Writing Trajectory Traking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257514" y="1346659"/>
            <a:ext cx="10844408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IT22081698 | Abhilash K.A.T.W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IT22081698  |  Thushad Abhilash  |  R26-IM-005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87311" y="2665227"/>
            <a:ext cx="16513379" cy="5820966"/>
          </a:xfrm>
          <a:custGeom>
            <a:avLst/>
            <a:gdLst/>
            <a:ahLst/>
            <a:cxnLst/>
            <a:rect r="r" b="b" t="t" l="l"/>
            <a:pathLst>
              <a:path h="5820966" w="16513379">
                <a:moveTo>
                  <a:pt x="0" y="0"/>
                </a:moveTo>
                <a:lnTo>
                  <a:pt x="16513378" y="0"/>
                </a:lnTo>
                <a:lnTo>
                  <a:pt x="16513378" y="5820966"/>
                </a:lnTo>
                <a:lnTo>
                  <a:pt x="0" y="58209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841854" y="3749350"/>
            <a:ext cx="10021983" cy="4736843"/>
            <a:chOff x="0" y="0"/>
            <a:chExt cx="2639535" cy="124756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639534" cy="1247563"/>
            </a:xfrm>
            <a:custGeom>
              <a:avLst/>
              <a:gdLst/>
              <a:ahLst/>
              <a:cxnLst/>
              <a:rect r="r" b="b" t="t" l="l"/>
              <a:pathLst>
                <a:path h="1247563" w="2639534">
                  <a:moveTo>
                    <a:pt x="0" y="0"/>
                  </a:moveTo>
                  <a:lnTo>
                    <a:pt x="2639534" y="0"/>
                  </a:lnTo>
                  <a:lnTo>
                    <a:pt x="2639534" y="1247563"/>
                  </a:lnTo>
                  <a:lnTo>
                    <a:pt x="0" y="1247563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639535" cy="12856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3231340" y="2540925"/>
            <a:ext cx="11825321" cy="6651743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6257514" y="632520"/>
            <a:ext cx="10805838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03 : AI-Air Writing Trajectory Traking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57514" y="1346659"/>
            <a:ext cx="10844408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IT22081698 | Abhilash K.A.T.W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IT22081698  |  Thushad Abhilash  |  R26-IM-005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889584"/>
            <a:chOff x="0" y="0"/>
            <a:chExt cx="2352503" cy="15511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551166"/>
            </a:xfrm>
            <a:custGeom>
              <a:avLst/>
              <a:gdLst/>
              <a:ahLst/>
              <a:cxnLst/>
              <a:rect r="r" b="b" t="t" l="l"/>
              <a:pathLst>
                <a:path h="155116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551166"/>
                  </a:lnTo>
                  <a:lnTo>
                    <a:pt x="0" y="15511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589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33559" y="2105481"/>
            <a:ext cx="8932159" cy="5889584"/>
            <a:chOff x="0" y="0"/>
            <a:chExt cx="2352503" cy="15511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551166"/>
            </a:xfrm>
            <a:custGeom>
              <a:avLst/>
              <a:gdLst/>
              <a:ahLst/>
              <a:cxnLst/>
              <a:rect r="r" b="b" t="t" l="l"/>
              <a:pathLst>
                <a:path h="155116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551166"/>
                  </a:lnTo>
                  <a:lnTo>
                    <a:pt x="0" y="15511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589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370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Primary school students experience difficulties in: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Understanding spatial errors in geometry constructions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Connecting 2D sketches with 3D structures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Understanding internal geometry and volume fractions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Identifying why a geometric structure is incorrect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Existing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learning systems mainly provide: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orrect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/I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ncorrect 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espons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only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Limited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 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xpl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al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teracti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ve guida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ce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40363" y="3043701"/>
            <a:ext cx="8103862" cy="475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Th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 component introduces an AR-based learning support system with two integrated modules: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daptive Scaffolding Module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Detects geometry construction errors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H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ighlights incorrect spatial areas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Provi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des child-friendly visual guidance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 comparison between student and reference structures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Virtual Slicing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Module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Visualizes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nterna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structure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of 3D mod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els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onstrates volume fracti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interactively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ts AR-based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licing inter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act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nha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 spatial 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easoning through visualizatio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33559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Sub-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Problem Addressed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40363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Proposed Solution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03 : AI-Air Writing Trajectory Traking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504506"/>
            <a:chOff x="0" y="0"/>
            <a:chExt cx="2352503" cy="14497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33559" y="2105481"/>
            <a:ext cx="8932159" cy="5504506"/>
            <a:chOff x="0" y="0"/>
            <a:chExt cx="2352503" cy="1449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4061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Educational Requirements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Improve spatial understanding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Support geometry visualization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nhance fraction learning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Provide guided corrective feedback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echnical Requirements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Mobile AR interaction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Real-ti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isual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feedback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nteractiv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 3D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liz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ndro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platform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support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40363" y="3165125"/>
            <a:ext cx="8103862" cy="1746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ntroduces adaptive visual feedback instead of binary responses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Comb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ines scaffolding and AR interaction in one lea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ing system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 interactive understanding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of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nterna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geometry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mprov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ngagement thr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ough immersive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educ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nal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interactio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33559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User Requi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rements Addressed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40363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omponent Contribution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03 : AI-Air Writing Trajectory Traking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504506"/>
            <a:chOff x="0" y="0"/>
            <a:chExt cx="2352503" cy="14497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55841" y="2105481"/>
            <a:ext cx="8932159" cy="5504506"/>
            <a:chOff x="0" y="0"/>
            <a:chExt cx="2352503" cy="1449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4061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 Environment &amp; System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Unity AR environment configured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XR Origin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and AR Session integrated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Android APK successfully tested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Camera-based AR interaction working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Adapt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ive Scaffolding Module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Guidance workflow implemented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Error feedback panels integrat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 comp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 structure prepared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Cor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rective gu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idance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interaction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completed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62645" y="3024651"/>
            <a:ext cx="8103862" cy="2994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Virtual Slicing Module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Interactive slicing workflow implemented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Direction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sel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ection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Fraction selection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Trace interaction system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Slice visualization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Reset and navigation systems completed</a:t>
            </a:r>
          </a:p>
          <a:p>
            <a:pPr algn="l">
              <a:lnSpc>
                <a:spcPts val="359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55841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rent Prototype Implementation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62645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rent Prototype Implementation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03 : AI-Air Writing Trajectory Traking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6614194"/>
            <a:chOff x="0" y="0"/>
            <a:chExt cx="2352503" cy="17420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742010"/>
            </a:xfrm>
            <a:custGeom>
              <a:avLst/>
              <a:gdLst/>
              <a:ahLst/>
              <a:cxnLst/>
              <a:rect r="r" b="b" t="t" l="l"/>
              <a:pathLst>
                <a:path h="1742010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742010"/>
                  </a:lnTo>
                  <a:lnTo>
                    <a:pt x="0" y="17420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780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55841" y="2105481"/>
            <a:ext cx="8932159" cy="6614194"/>
            <a:chOff x="0" y="0"/>
            <a:chExt cx="2352503" cy="174201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742010"/>
            </a:xfrm>
            <a:custGeom>
              <a:avLst/>
              <a:gdLst/>
              <a:ahLst/>
              <a:cxnLst/>
              <a:rect r="r" b="b" t="t" l="l"/>
              <a:pathLst>
                <a:path h="1742010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742010"/>
                  </a:lnTo>
                  <a:lnTo>
                    <a:pt x="0" y="17420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780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5566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Adaptive Learning Support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Prov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ides visual explanation of spatial mistakes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rts guided geometry correction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Enhances conceptual understanding through visualization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ive Geometry Visualization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emonstrates inte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rnal geometry structur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lizes volume divisi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 interactively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ctive learning through AR interaction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Edu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cational Engagement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ncourages exploratory learning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Increases student interaction and participation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Simplifies abstract geometry concepts visually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62645" y="3024651"/>
            <a:ext cx="8103862" cy="4499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Observations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Interactive visualization improved student engag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interaction increased interest in geometry learning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isual slicing improved understanding of fractions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Guided feedback improved understanding of mistakes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Future Improvements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Add additional geometry shapes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Improve adaptive guidance intelligence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Enhance real-time interaction smoothness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Expand educational evaluation features</a:t>
            </a:r>
          </a:p>
          <a:p>
            <a:pPr algn="l">
              <a:lnSpc>
                <a:spcPts val="359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55841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esign Excellence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62645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nitial Prototype Feedback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03 : AI-Air Writing Trajectory Traking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88570" y="2697547"/>
            <a:ext cx="6338499" cy="633849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58125" y="3167102"/>
            <a:ext cx="5399389" cy="539938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3764" r="0" b="-13764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135441" y="2634501"/>
            <a:ext cx="5931881" cy="819237"/>
            <a:chOff x="0" y="0"/>
            <a:chExt cx="2942634" cy="40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942634" cy="406400"/>
            </a:xfrm>
            <a:custGeom>
              <a:avLst/>
              <a:gdLst/>
              <a:ahLst/>
              <a:cxnLst/>
              <a:rect r="r" b="b" t="t" l="l"/>
              <a:pathLst>
                <a:path h="406400" w="2942634">
                  <a:moveTo>
                    <a:pt x="2739434" y="0"/>
                  </a:moveTo>
                  <a:cubicBezTo>
                    <a:pt x="2851659" y="0"/>
                    <a:pt x="2942634" y="90976"/>
                    <a:pt x="2942634" y="203200"/>
                  </a:cubicBezTo>
                  <a:cubicBezTo>
                    <a:pt x="2942634" y="315424"/>
                    <a:pt x="2851659" y="406400"/>
                    <a:pt x="273943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942634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288153" y="5856191"/>
            <a:ext cx="2779169" cy="819237"/>
            <a:chOff x="0" y="0"/>
            <a:chExt cx="1378666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8666" cy="406400"/>
            </a:xfrm>
            <a:custGeom>
              <a:avLst/>
              <a:gdLst/>
              <a:ahLst/>
              <a:cxnLst/>
              <a:rect r="r" b="b" t="t" l="l"/>
              <a:pathLst>
                <a:path h="406400" w="1378666">
                  <a:moveTo>
                    <a:pt x="1175465" y="0"/>
                  </a:moveTo>
                  <a:cubicBezTo>
                    <a:pt x="1287690" y="0"/>
                    <a:pt x="1378666" y="90976"/>
                    <a:pt x="1378666" y="203200"/>
                  </a:cubicBezTo>
                  <a:cubicBezTo>
                    <a:pt x="1378666" y="315424"/>
                    <a:pt x="1287690" y="406400"/>
                    <a:pt x="117546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B2B2B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37866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true" rot="0">
            <a:off x="5231513" y="2925796"/>
            <a:ext cx="1342310" cy="1342310"/>
          </a:xfrm>
          <a:custGeom>
            <a:avLst/>
            <a:gdLst/>
            <a:ahLst/>
            <a:cxnLst/>
            <a:rect r="r" b="b" t="t" l="l"/>
            <a:pathLst>
              <a:path h="1342310" w="1342310">
                <a:moveTo>
                  <a:pt x="0" y="1342309"/>
                </a:moveTo>
                <a:lnTo>
                  <a:pt x="1342310" y="1342309"/>
                </a:lnTo>
                <a:lnTo>
                  <a:pt x="1342310" y="0"/>
                </a:lnTo>
                <a:lnTo>
                  <a:pt x="0" y="0"/>
                </a:lnTo>
                <a:lnTo>
                  <a:pt x="0" y="13423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6075775" y="520785"/>
            <a:ext cx="10866506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04: Multisensory Phonics Integration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072169" y="1346659"/>
            <a:ext cx="12029753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IT22214102 | Wickramasingha N.N.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193563" y="3653763"/>
            <a:ext cx="8908359" cy="2285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Supports the literacy learning part of the full AR Educational Suit</a:t>
            </a: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Connects sketching, word learning, and pronunciation in one workflow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Converts student-drawn 2D sketches into 3D representations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Provides AR-based reward feedback to improve engagement</a:t>
            </a:r>
          </a:p>
          <a:p>
            <a:pPr algn="l" marL="434103" indent="-217051" lvl="1">
              <a:lnSpc>
                <a:spcPts val="3015"/>
              </a:lnSpc>
              <a:buFont typeface="Arial"/>
              <a:buChar char="•"/>
            </a:pPr>
            <a:r>
              <a:rPr lang="en-US" sz="201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Helps primary school learners learn vocabulary in an interactive way</a:t>
            </a:r>
          </a:p>
          <a:p>
            <a:pPr algn="l">
              <a:lnSpc>
                <a:spcPts val="3015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1548666" y="2906489"/>
            <a:ext cx="5105431" cy="32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b="true" sz="2472" spc="-12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Contribution to Overall Component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101382" y="6128179"/>
            <a:ext cx="3168818" cy="32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72"/>
              </a:lnSpc>
            </a:pPr>
            <a:r>
              <a:rPr lang="en-US" b="true" sz="2472" spc="-12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Novelty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193563" y="6884978"/>
            <a:ext cx="8525355" cy="209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Uses the student’s own sketch as the basis for 3D generation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Does not only display a ready-made 3D model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</a:t>
            </a:r>
            <a:r>
              <a:rPr lang="en-US" b="true" sz="1899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mbines sketch recognition, word m</a:t>
            </a:r>
            <a:r>
              <a:rPr lang="en-US" b="true" sz="1899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atching, and pronunciation validation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Gives a completed 3D AR reward after successful learning steps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Creates a multisensory learning loop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IT22214102  |  Navoda Wickramasingha  |  R26-IM-005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075775" y="520785"/>
            <a:ext cx="10866506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04: Multisensory Phonics Integration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72169" y="1346659"/>
            <a:ext cx="12029753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IT22214102 | Wickramasingha N.N.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IT22214102  |  Navoda Wickramasingha  |  R26-IM-005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87311" y="2665227"/>
            <a:ext cx="16513379" cy="5820966"/>
          </a:xfrm>
          <a:custGeom>
            <a:avLst/>
            <a:gdLst/>
            <a:ahLst/>
            <a:cxnLst/>
            <a:rect r="r" b="b" t="t" l="l"/>
            <a:pathLst>
              <a:path h="5820966" w="16513379">
                <a:moveTo>
                  <a:pt x="0" y="0"/>
                </a:moveTo>
                <a:lnTo>
                  <a:pt x="16513378" y="0"/>
                </a:lnTo>
                <a:lnTo>
                  <a:pt x="16513378" y="5820966"/>
                </a:lnTo>
                <a:lnTo>
                  <a:pt x="0" y="58209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841854" y="3749350"/>
            <a:ext cx="6739650" cy="4736843"/>
            <a:chOff x="0" y="0"/>
            <a:chExt cx="1775052" cy="124756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775052" cy="1247563"/>
            </a:xfrm>
            <a:custGeom>
              <a:avLst/>
              <a:gdLst/>
              <a:ahLst/>
              <a:cxnLst/>
              <a:rect r="r" b="b" t="t" l="l"/>
              <a:pathLst>
                <a:path h="1247563" w="1775052">
                  <a:moveTo>
                    <a:pt x="0" y="0"/>
                  </a:moveTo>
                  <a:lnTo>
                    <a:pt x="1775052" y="0"/>
                  </a:lnTo>
                  <a:lnTo>
                    <a:pt x="1775052" y="1247563"/>
                  </a:lnTo>
                  <a:lnTo>
                    <a:pt x="0" y="1247563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775052" cy="12856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906697" y="3749350"/>
            <a:ext cx="3493992" cy="4736843"/>
            <a:chOff x="0" y="0"/>
            <a:chExt cx="920228" cy="124756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20228" cy="1247563"/>
            </a:xfrm>
            <a:custGeom>
              <a:avLst/>
              <a:gdLst/>
              <a:ahLst/>
              <a:cxnLst/>
              <a:rect r="r" b="b" t="t" l="l"/>
              <a:pathLst>
                <a:path h="1247563" w="920228">
                  <a:moveTo>
                    <a:pt x="0" y="0"/>
                  </a:moveTo>
                  <a:lnTo>
                    <a:pt x="920228" y="0"/>
                  </a:lnTo>
                  <a:lnTo>
                    <a:pt x="920228" y="1247563"/>
                  </a:lnTo>
                  <a:lnTo>
                    <a:pt x="0" y="1247563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920228" cy="12856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279598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7421225" y="-1539550"/>
            <a:ext cx="3203309" cy="5136501"/>
          </a:xfrm>
          <a:custGeom>
            <a:avLst/>
            <a:gdLst/>
            <a:ahLst/>
            <a:cxnLst/>
            <a:rect r="r" b="b" t="t" l="l"/>
            <a:pathLst>
              <a:path h="5136501" w="3203309">
                <a:moveTo>
                  <a:pt x="3203309" y="5136500"/>
                </a:moveTo>
                <a:lnTo>
                  <a:pt x="0" y="5136500"/>
                </a:lnTo>
                <a:lnTo>
                  <a:pt x="0" y="0"/>
                </a:lnTo>
                <a:lnTo>
                  <a:pt x="3203309" y="0"/>
                </a:lnTo>
                <a:lnTo>
                  <a:pt x="3203309" y="51365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01929" y="2001113"/>
            <a:ext cx="7745449" cy="7731366"/>
          </a:xfrm>
          <a:custGeom>
            <a:avLst/>
            <a:gdLst/>
            <a:ahLst/>
            <a:cxnLst/>
            <a:rect r="r" b="b" t="t" l="l"/>
            <a:pathLst>
              <a:path h="7731366" w="7745449">
                <a:moveTo>
                  <a:pt x="0" y="0"/>
                </a:moveTo>
                <a:lnTo>
                  <a:pt x="7745448" y="0"/>
                </a:lnTo>
                <a:lnTo>
                  <a:pt x="7745448" y="7731366"/>
                </a:lnTo>
                <a:lnTo>
                  <a:pt x="0" y="77313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1204097" y="303375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0"/>
                </a:moveTo>
                <a:lnTo>
                  <a:pt x="0" y="1450650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3328412" y="2559419"/>
            <a:ext cx="11631177" cy="6542537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6075775" y="520785"/>
            <a:ext cx="10866506" cy="66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15"/>
              </a:lnSpc>
              <a:spcBef>
                <a:spcPct val="0"/>
              </a:spcBef>
            </a:pPr>
            <a:r>
              <a:rPr lang="en-US" b="true" sz="3868" spc="-18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04: Multisensory Phonics Integration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072169" y="1346659"/>
            <a:ext cx="12029753" cy="946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791"/>
              </a:lnSpc>
              <a:spcBef>
                <a:spcPct val="0"/>
              </a:spcBef>
            </a:pPr>
            <a:r>
              <a:rPr lang="en-US" b="true" sz="5565" spc="-272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IT22214102 | Wickramasingha N.N.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IT22214102  |  Navoda Wickramasingha  |  R26-IM-005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889584"/>
            <a:chOff x="0" y="0"/>
            <a:chExt cx="2352503" cy="15511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551166"/>
            </a:xfrm>
            <a:custGeom>
              <a:avLst/>
              <a:gdLst/>
              <a:ahLst/>
              <a:cxnLst/>
              <a:rect r="r" b="b" t="t" l="l"/>
              <a:pathLst>
                <a:path h="155116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551166"/>
                  </a:lnTo>
                  <a:lnTo>
                    <a:pt x="0" y="15511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589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33559" y="2105481"/>
            <a:ext cx="8932159" cy="5889584"/>
            <a:chOff x="0" y="0"/>
            <a:chExt cx="2352503" cy="15511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551166"/>
            </a:xfrm>
            <a:custGeom>
              <a:avLst/>
              <a:gdLst/>
              <a:ahLst/>
              <a:cxnLst/>
              <a:rect r="r" b="b" t="t" l="l"/>
              <a:pathLst>
                <a:path h="155116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551166"/>
                  </a:lnTo>
                  <a:lnTo>
                    <a:pt x="0" y="155116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5892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370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Primary school students experience difficulties in: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Understanding spatial errors in geometry constructions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Connecting 2D sketches with 3D structures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Understanding internal geometry and volume fractions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Identifying why a geometric structure is incorrect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Existing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learning systems mainly provide: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orrect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/I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ncorrect 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espons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only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Limited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 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xpl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al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teracti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ve guida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ce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40363" y="3043701"/>
            <a:ext cx="8103862" cy="475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Th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 component introduces an AR-based learning support system with two integrated modules: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daptive Scaffolding Module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Detects geometry construction errors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H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ighlights incorrect spatial areas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Provi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des child-friendly visual guidance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 comparison between student and reference structures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Virtual Slicing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Module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Visualizes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nterna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structure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of 3D mod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els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Dem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onstrates volume fracti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interactively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ts AR-based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licing inter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act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nha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 spatial 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easoning through visualizatio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33559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Sub-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Problem Addressed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40363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Proposed Solution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04 : Multisensory Phonics Integration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504506"/>
            <a:chOff x="0" y="0"/>
            <a:chExt cx="2352503" cy="14497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33559" y="2105481"/>
            <a:ext cx="8932159" cy="5504506"/>
            <a:chOff x="0" y="0"/>
            <a:chExt cx="2352503" cy="1449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4061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Educational Requirements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Improve spatial understanding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Support geometry visualization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nhance fraction learning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Provide guided corrective feedback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echnical Requirements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Mobile AR interaction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Real-ti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isual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feedback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nteractiv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 3D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visua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liz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ndro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platform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support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40363" y="3165125"/>
            <a:ext cx="8103862" cy="1746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ntroduces adaptive visual feedback instead of binary responses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Comb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ines scaffolding and AR interaction in one lea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rn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ing system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 interactive understanding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of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nterna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geometry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mprov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ngagement thr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ough immersive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educ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at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nal 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interactio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</a:t>
            </a:r>
          </a:p>
          <a:p>
            <a:pPr algn="l">
              <a:lnSpc>
                <a:spcPts val="284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33559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User Requi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rements Addressed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40363" y="2327822"/>
            <a:ext cx="3690127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omponent Contribution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04 : Multisensory Phonics Integration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5504506"/>
            <a:chOff x="0" y="0"/>
            <a:chExt cx="2352503" cy="14497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55841" y="2105481"/>
            <a:ext cx="8932159" cy="5504506"/>
            <a:chOff x="0" y="0"/>
            <a:chExt cx="2352503" cy="14497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449746"/>
            </a:xfrm>
            <a:custGeom>
              <a:avLst/>
              <a:gdLst/>
              <a:ahLst/>
              <a:cxnLst/>
              <a:rect r="r" b="b" t="t" l="l"/>
              <a:pathLst>
                <a:path h="1449746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449746"/>
                  </a:lnTo>
                  <a:lnTo>
                    <a:pt x="0" y="14497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487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4061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 Environment &amp; System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Unity AR environment configured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XR Origin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and AR Session integrated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Android APK successfully tested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Camera-based AR interaction working</a:t>
            </a: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Adapt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ive Scaffolding Module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Guidance workflow implemented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Error feedback panels integrat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V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 comp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 structure prepared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Cor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rective gu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idance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interaction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completed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62645" y="3024651"/>
            <a:ext cx="8103862" cy="29946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Virtual Slicing Module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✔ Interactive slicing workflow implemented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Direction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sel</a:t>
            </a: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ection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Fraction selection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Trace interaction system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Slice visualization working</a:t>
            </a:r>
          </a:p>
          <a:p>
            <a:pPr algn="l">
              <a:lnSpc>
                <a:spcPts val="2849"/>
              </a:lnSpc>
            </a:pPr>
            <a:r>
              <a:rPr lang="en-US" sz="1899" b="true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✔ Reset and navigation systems completed</a:t>
            </a:r>
          </a:p>
          <a:p>
            <a:pPr algn="l">
              <a:lnSpc>
                <a:spcPts val="359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55841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rent Prototype Implementation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62645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rent Prototype Implementation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04 : Multisensory Phonics Integration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50923" y="7232091"/>
            <a:ext cx="4284193" cy="6869698"/>
          </a:xfrm>
          <a:custGeom>
            <a:avLst/>
            <a:gdLst/>
            <a:ahLst/>
            <a:cxnLst/>
            <a:rect r="r" b="b" t="t" l="l"/>
            <a:pathLst>
              <a:path h="6869698" w="4284193">
                <a:moveTo>
                  <a:pt x="0" y="0"/>
                </a:moveTo>
                <a:lnTo>
                  <a:pt x="4284193" y="0"/>
                </a:lnTo>
                <a:lnTo>
                  <a:pt x="4284193" y="6869697"/>
                </a:lnTo>
                <a:lnTo>
                  <a:pt x="0" y="68696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6920007" y="-1164875"/>
            <a:ext cx="2735987" cy="4387151"/>
          </a:xfrm>
          <a:custGeom>
            <a:avLst/>
            <a:gdLst/>
            <a:ahLst/>
            <a:cxnLst/>
            <a:rect r="r" b="b" t="t" l="l"/>
            <a:pathLst>
              <a:path h="4387151" w="2735987">
                <a:moveTo>
                  <a:pt x="0" y="4387150"/>
                </a:moveTo>
                <a:lnTo>
                  <a:pt x="2735986" y="4387150"/>
                </a:lnTo>
                <a:lnTo>
                  <a:pt x="2735986" y="0"/>
                </a:lnTo>
                <a:lnTo>
                  <a:pt x="0" y="0"/>
                </a:lnTo>
                <a:lnTo>
                  <a:pt x="0" y="43871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8774598" y="8556518"/>
            <a:ext cx="1023105" cy="1349418"/>
          </a:xfrm>
          <a:custGeom>
            <a:avLst/>
            <a:gdLst/>
            <a:ahLst/>
            <a:cxnLst/>
            <a:rect r="r" b="b" t="t" l="l"/>
            <a:pathLst>
              <a:path h="1349418" w="1023105">
                <a:moveTo>
                  <a:pt x="0" y="0"/>
                </a:moveTo>
                <a:lnTo>
                  <a:pt x="1023104" y="0"/>
                </a:lnTo>
                <a:lnTo>
                  <a:pt x="1023104" y="1349419"/>
                </a:lnTo>
                <a:lnTo>
                  <a:pt x="0" y="134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2105481"/>
            <a:ext cx="8932159" cy="6614194"/>
            <a:chOff x="0" y="0"/>
            <a:chExt cx="2352503" cy="17420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52503" cy="1742010"/>
            </a:xfrm>
            <a:custGeom>
              <a:avLst/>
              <a:gdLst/>
              <a:ahLst/>
              <a:cxnLst/>
              <a:rect r="r" b="b" t="t" l="l"/>
              <a:pathLst>
                <a:path h="1742010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742010"/>
                  </a:lnTo>
                  <a:lnTo>
                    <a:pt x="0" y="17420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352503" cy="1780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355841" y="2105481"/>
            <a:ext cx="8932159" cy="6614194"/>
            <a:chOff x="0" y="0"/>
            <a:chExt cx="2352503" cy="174201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52503" cy="1742010"/>
            </a:xfrm>
            <a:custGeom>
              <a:avLst/>
              <a:gdLst/>
              <a:ahLst/>
              <a:cxnLst/>
              <a:rect r="r" b="b" t="t" l="l"/>
              <a:pathLst>
                <a:path h="1742010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1742010"/>
                  </a:lnTo>
                  <a:lnTo>
                    <a:pt x="0" y="174201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352503" cy="17801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06804" y="3024651"/>
            <a:ext cx="8103862" cy="5566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Adaptive Learning Support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Prov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ides visual explanation of spatial mistakes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rts guided geometry correction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Enhances conceptual understanding through visualization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ive Geometry Visualization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D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emonstrates inte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rnal geometry structur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lizes volume divisi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 interactively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Supports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a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ctive learning through AR interaction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Edu</a:t>
            </a: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cational Engagement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ncourages exploratory learning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Increases student interaction and participation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Simplifies abstract geometry concepts visually</a:t>
            </a:r>
          </a:p>
          <a:p>
            <a:pPr algn="l">
              <a:lnSpc>
                <a:spcPts val="284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9762645" y="3024651"/>
            <a:ext cx="8103862" cy="4499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Observations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Interactive visualization improved student engag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em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ent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interaction increased interest in geometry learning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</a:t>
            </a: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isual slicing improved understanding of fractions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Guided feedback improved understanding of mistakes</a:t>
            </a:r>
          </a:p>
          <a:p>
            <a:pPr algn="l">
              <a:lnSpc>
                <a:spcPts val="284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 b="true">
                <a:solidFill>
                  <a:srgbClr val="FF3131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Future Improvements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Add additional geometry shapes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Improve adaptive guidance intelligence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Enhance real-time interaction smoothness</a:t>
            </a:r>
          </a:p>
          <a:p>
            <a:pPr algn="l" marL="410208" indent="-205104" lvl="1">
              <a:lnSpc>
                <a:spcPts val="2849"/>
              </a:lnSpc>
              <a:buFont typeface="Arial"/>
              <a:buChar char="•"/>
            </a:pPr>
            <a:r>
              <a:rPr lang="en-US" b="true" sz="1899">
                <a:solidFill>
                  <a:srgbClr val="000000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Expand educational evaluation features</a:t>
            </a:r>
          </a:p>
          <a:p>
            <a:pPr algn="l">
              <a:lnSpc>
                <a:spcPts val="3599"/>
              </a:lnSpc>
            </a:pPr>
          </a:p>
        </p:txBody>
      </p:sp>
      <p:grpSp>
        <p:nvGrpSpPr>
          <p:cNvPr name="Group 13" id="13"/>
          <p:cNvGrpSpPr/>
          <p:nvPr/>
        </p:nvGrpSpPr>
        <p:grpSpPr>
          <a:xfrm rot="0">
            <a:off x="0" y="2105481"/>
            <a:ext cx="8932159" cy="811023"/>
            <a:chOff x="0" y="0"/>
            <a:chExt cx="2352503" cy="21360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355841" y="2105481"/>
            <a:ext cx="8932159" cy="811023"/>
            <a:chOff x="0" y="0"/>
            <a:chExt cx="2352503" cy="21360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52503" cy="213603"/>
            </a:xfrm>
            <a:custGeom>
              <a:avLst/>
              <a:gdLst/>
              <a:ahLst/>
              <a:cxnLst/>
              <a:rect r="r" b="b" t="t" l="l"/>
              <a:pathLst>
                <a:path h="213603" w="2352503">
                  <a:moveTo>
                    <a:pt x="0" y="0"/>
                  </a:moveTo>
                  <a:lnTo>
                    <a:pt x="2352503" y="0"/>
                  </a:lnTo>
                  <a:lnTo>
                    <a:pt x="2352503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35250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06804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esign Excellence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762645" y="2327822"/>
            <a:ext cx="5157091" cy="334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2585" spc="-126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</a:t>
            </a:r>
            <a:r>
              <a:rPr lang="en-US" b="true" sz="2585" spc="-126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nitial Prototype Feedback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IT22179876  |  Malitha De Costa  |  R26-IM-005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243032"/>
            <a:ext cx="11007546" cy="604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b="true" sz="3568" spc="-17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Component 04 : Multisensory Phonics Integration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-3197434" y="-1922992"/>
            <a:ext cx="4185438" cy="6711343"/>
          </a:xfrm>
          <a:custGeom>
            <a:avLst/>
            <a:gdLst/>
            <a:ahLst/>
            <a:cxnLst/>
            <a:rect r="r" b="b" t="t" l="l"/>
            <a:pathLst>
              <a:path h="6711343" w="4185438">
                <a:moveTo>
                  <a:pt x="4185437" y="6711343"/>
                </a:moveTo>
                <a:lnTo>
                  <a:pt x="0" y="6711343"/>
                </a:lnTo>
                <a:lnTo>
                  <a:pt x="0" y="0"/>
                </a:lnTo>
                <a:lnTo>
                  <a:pt x="4185437" y="0"/>
                </a:lnTo>
                <a:lnTo>
                  <a:pt x="4185437" y="671134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400000">
            <a:off x="15133276" y="8390797"/>
            <a:ext cx="3877902" cy="6218209"/>
          </a:xfrm>
          <a:custGeom>
            <a:avLst/>
            <a:gdLst/>
            <a:ahLst/>
            <a:cxnLst/>
            <a:rect r="r" b="b" t="t" l="l"/>
            <a:pathLst>
              <a:path h="6218209" w="3877902">
                <a:moveTo>
                  <a:pt x="3877902" y="0"/>
                </a:moveTo>
                <a:lnTo>
                  <a:pt x="0" y="0"/>
                </a:lnTo>
                <a:lnTo>
                  <a:pt x="0" y="6218209"/>
                </a:lnTo>
                <a:lnTo>
                  <a:pt x="3877902" y="6218209"/>
                </a:lnTo>
                <a:lnTo>
                  <a:pt x="387790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17012746" y="-246554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1"/>
                </a:moveTo>
                <a:lnTo>
                  <a:pt x="0" y="1450651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259300" y="7035454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0" y="0"/>
                </a:lnTo>
                <a:lnTo>
                  <a:pt x="1121840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60269" r="-7196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-1104716" y="8757431"/>
            <a:ext cx="1607038" cy="1607038"/>
          </a:xfrm>
          <a:custGeom>
            <a:avLst/>
            <a:gdLst/>
            <a:ahLst/>
            <a:cxnLst/>
            <a:rect r="r" b="b" t="t" l="l"/>
            <a:pathLst>
              <a:path h="1607038" w="1607038">
                <a:moveTo>
                  <a:pt x="1607039" y="0"/>
                </a:moveTo>
                <a:lnTo>
                  <a:pt x="0" y="0"/>
                </a:lnTo>
                <a:lnTo>
                  <a:pt x="0" y="1607039"/>
                </a:lnTo>
                <a:lnTo>
                  <a:pt x="1607039" y="1607039"/>
                </a:lnTo>
                <a:lnTo>
                  <a:pt x="160703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0" y="502155"/>
            <a:ext cx="18288000" cy="811023"/>
            <a:chOff x="0" y="0"/>
            <a:chExt cx="4816593" cy="2136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16592" cy="213603"/>
            </a:xfrm>
            <a:custGeom>
              <a:avLst/>
              <a:gdLst/>
              <a:ahLst/>
              <a:cxnLst/>
              <a:rect r="r" b="b" t="t" l="l"/>
              <a:pathLst>
                <a:path h="21360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481659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460775" y="1665149"/>
            <a:ext cx="7931929" cy="2749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8" indent="-302259" lvl="1">
              <a:lnSpc>
                <a:spcPts val="4199"/>
              </a:lnSpc>
              <a:buFont typeface="Arial"/>
              <a:buChar char="•"/>
            </a:pPr>
            <a:r>
              <a:rPr lang="en-US" b="true" sz="2799">
                <a:solidFill>
                  <a:srgbClr val="FFDE59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Customer Persona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Prim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ary school students (ages 6–12)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Schools adopting digital learning technologies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Teachers requiring interactive educational tools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arents supporting home-based learning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EdTech platforms and educational institutions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60775" y="4971594"/>
            <a:ext cx="7931929" cy="364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8" indent="-302259" lvl="1">
              <a:lnSpc>
                <a:spcPts val="4199"/>
              </a:lnSpc>
              <a:buFont typeface="Arial"/>
              <a:buChar char="•"/>
            </a:pPr>
            <a:r>
              <a:rPr lang="en-US" b="true" sz="2799">
                <a:solidFill>
                  <a:srgbClr val="FFDE59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Market Size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Growing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global EdTech and AR learning market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creasing adoption of mobile learning in primary education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Large target audience across schools and home-learning environments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Expandable to international educational markets</a:t>
            </a:r>
          </a:p>
          <a:p>
            <a:pPr algn="l">
              <a:lnSpc>
                <a:spcPts val="3534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634751" y="764027"/>
            <a:ext cx="7575666" cy="344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5"/>
              </a:lnSpc>
            </a:pPr>
            <a:r>
              <a:rPr lang="en-US" sz="2685" spc="-131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</a:t>
            </a:r>
            <a:r>
              <a:rPr lang="en-US" b="true" sz="2685" spc="-13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ommercialization / Sustainability of Solution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-3197434" y="-1922992"/>
            <a:ext cx="4185438" cy="6711343"/>
          </a:xfrm>
          <a:custGeom>
            <a:avLst/>
            <a:gdLst/>
            <a:ahLst/>
            <a:cxnLst/>
            <a:rect r="r" b="b" t="t" l="l"/>
            <a:pathLst>
              <a:path h="6711343" w="4185438">
                <a:moveTo>
                  <a:pt x="4185437" y="6711343"/>
                </a:moveTo>
                <a:lnTo>
                  <a:pt x="0" y="6711343"/>
                </a:lnTo>
                <a:lnTo>
                  <a:pt x="0" y="0"/>
                </a:lnTo>
                <a:lnTo>
                  <a:pt x="4185437" y="0"/>
                </a:lnTo>
                <a:lnTo>
                  <a:pt x="4185437" y="671134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400000">
            <a:off x="15133276" y="8390797"/>
            <a:ext cx="3877902" cy="6218209"/>
          </a:xfrm>
          <a:custGeom>
            <a:avLst/>
            <a:gdLst/>
            <a:ahLst/>
            <a:cxnLst/>
            <a:rect r="r" b="b" t="t" l="l"/>
            <a:pathLst>
              <a:path h="6218209" w="3877902">
                <a:moveTo>
                  <a:pt x="3877902" y="0"/>
                </a:moveTo>
                <a:lnTo>
                  <a:pt x="0" y="0"/>
                </a:lnTo>
                <a:lnTo>
                  <a:pt x="0" y="6218209"/>
                </a:lnTo>
                <a:lnTo>
                  <a:pt x="3877902" y="6218209"/>
                </a:lnTo>
                <a:lnTo>
                  <a:pt x="387790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5400000">
            <a:off x="17012746" y="-246554"/>
            <a:ext cx="1099857" cy="1450651"/>
          </a:xfrm>
          <a:custGeom>
            <a:avLst/>
            <a:gdLst/>
            <a:ahLst/>
            <a:cxnLst/>
            <a:rect r="r" b="b" t="t" l="l"/>
            <a:pathLst>
              <a:path h="1450651" w="1099857">
                <a:moveTo>
                  <a:pt x="1099857" y="1450651"/>
                </a:moveTo>
                <a:lnTo>
                  <a:pt x="0" y="1450651"/>
                </a:lnTo>
                <a:lnTo>
                  <a:pt x="0" y="0"/>
                </a:lnTo>
                <a:lnTo>
                  <a:pt x="1099857" y="0"/>
                </a:lnTo>
                <a:lnTo>
                  <a:pt x="1099857" y="145065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-1104716" y="8757431"/>
            <a:ext cx="1607038" cy="1607038"/>
          </a:xfrm>
          <a:custGeom>
            <a:avLst/>
            <a:gdLst/>
            <a:ahLst/>
            <a:cxnLst/>
            <a:rect r="r" b="b" t="t" l="l"/>
            <a:pathLst>
              <a:path h="1607038" w="1607038">
                <a:moveTo>
                  <a:pt x="1607039" y="0"/>
                </a:moveTo>
                <a:lnTo>
                  <a:pt x="0" y="0"/>
                </a:lnTo>
                <a:lnTo>
                  <a:pt x="0" y="1607039"/>
                </a:lnTo>
                <a:lnTo>
                  <a:pt x="1607039" y="1607039"/>
                </a:lnTo>
                <a:lnTo>
                  <a:pt x="160703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0" y="502155"/>
            <a:ext cx="18288000" cy="811023"/>
            <a:chOff x="0" y="0"/>
            <a:chExt cx="4816593" cy="2136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816592" cy="213603"/>
            </a:xfrm>
            <a:custGeom>
              <a:avLst/>
              <a:gdLst/>
              <a:ahLst/>
              <a:cxnLst/>
              <a:rect r="r" b="b" t="t" l="l"/>
              <a:pathLst>
                <a:path h="21360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13603"/>
                  </a:lnTo>
                  <a:lnTo>
                    <a:pt x="0" y="213603"/>
                  </a:lnTo>
                  <a:close/>
                </a:path>
              </a:pathLst>
            </a:custGeom>
            <a:gradFill rotWithShape="true">
              <a:gsLst>
                <a:gs pos="0">
                  <a:srgbClr val="0D1E00">
                    <a:alpha val="100000"/>
                  </a:srgbClr>
                </a:gs>
                <a:gs pos="100000">
                  <a:srgbClr val="295D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4816593" cy="2517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460775" y="1665149"/>
            <a:ext cx="7931929" cy="6331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8" indent="-302259" lvl="1">
              <a:lnSpc>
                <a:spcPts val="4199"/>
              </a:lnSpc>
              <a:buFont typeface="Arial"/>
              <a:buChar char="•"/>
            </a:pPr>
            <a:r>
              <a:rPr lang="en-US" b="true" sz="2799">
                <a:solidFill>
                  <a:srgbClr val="FFDE59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What is Unique in Our Solution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Combines Geomet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ry + Literacy learning in one platform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Integrates AR + AI + Adaptive Learning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Provides visual error explanation instead of only correct/incorrect feedback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Includes:</a:t>
            </a:r>
          </a:p>
          <a:p>
            <a:pPr algn="l" marL="1526018" indent="-381505" lvl="3">
              <a:lnSpc>
                <a:spcPts val="3534"/>
              </a:lnSpc>
              <a:buFont typeface="Arial"/>
              <a:buChar char="￭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2D-to-3D geometry validation</a:t>
            </a:r>
          </a:p>
          <a:p>
            <a:pPr algn="l" marL="1526018" indent="-381505" lvl="3">
              <a:lnSpc>
                <a:spcPts val="3534"/>
              </a:lnSpc>
              <a:buFont typeface="Arial"/>
              <a:buChar char="￭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Ghost overlay scaffolding</a:t>
            </a:r>
          </a:p>
          <a:p>
            <a:pPr algn="l" marL="1526018" indent="-381505" lvl="3">
              <a:lnSpc>
                <a:spcPts val="3534"/>
              </a:lnSpc>
              <a:buFont typeface="Arial"/>
              <a:buChar char="￭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Vi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rtual slicing visualization</a:t>
            </a:r>
          </a:p>
          <a:p>
            <a:pPr algn="l" marL="1526018" indent="-381505" lvl="3">
              <a:lnSpc>
                <a:spcPts val="3534"/>
              </a:lnSpc>
              <a:buFont typeface="Arial"/>
              <a:buChar char="￭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AI air-writing recognition</a:t>
            </a:r>
          </a:p>
          <a:p>
            <a:pPr algn="l" marL="1526018" indent="-381505" lvl="3">
              <a:lnSpc>
                <a:spcPts val="3534"/>
              </a:lnSpc>
              <a:buFont typeface="Arial"/>
              <a:buChar char="￭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Multisensory vocabulary learning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Fully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 mobile-based using Unity + ARCore</a:t>
            </a:r>
          </a:p>
          <a:p>
            <a:pPr algn="l">
              <a:lnSpc>
                <a:spcPts val="3534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9997157" y="1665149"/>
            <a:ext cx="7931929" cy="3645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8" indent="-302259" lvl="1">
              <a:lnSpc>
                <a:spcPts val="4199"/>
              </a:lnSpc>
              <a:buFont typeface="Arial"/>
              <a:buChar char="•"/>
            </a:pPr>
            <a:r>
              <a:rPr lang="en-US" b="true" sz="2799">
                <a:solidFill>
                  <a:srgbClr val="FFDE59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How Will the Cost Be Recovered?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Subscripti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on-based licensing for schools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stitutional partnerships with educational organizations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Premium home-learning features for parents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Licensing to 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EdTech platforms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Future commercialization as a scalable educational product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997157" y="5473132"/>
            <a:ext cx="7931929" cy="3197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8" indent="-302259" lvl="1">
              <a:lnSpc>
                <a:spcPts val="4199"/>
              </a:lnSpc>
              <a:buFont typeface="Arial"/>
              <a:buChar char="•"/>
            </a:pPr>
            <a:r>
              <a:rPr lang="en-US" b="true" sz="2799">
                <a:solidFill>
                  <a:srgbClr val="FFDE59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Sustainability of the Solution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Scalable cl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oud-based mobile architecture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Expandable educational content and modules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Cont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inuous updates and feature improvements</a:t>
            </a:r>
          </a:p>
          <a:p>
            <a:pPr algn="l" marL="1017346" indent="-339115" lvl="2">
              <a:lnSpc>
                <a:spcPts val="3534"/>
              </a:lnSpc>
              <a:buFont typeface="Arial"/>
              <a:buChar char="⚬"/>
            </a:pP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Long-t</a:t>
            </a:r>
            <a:r>
              <a:rPr lang="en-US" b="true" sz="2356">
                <a:solidFill>
                  <a:srgbClr val="FFFFFF"/>
                </a:solidFill>
                <a:latin typeface="Public Sans Semi-Bold"/>
                <a:ea typeface="Public Sans Semi-Bold"/>
                <a:cs typeface="Public Sans Semi-Bold"/>
                <a:sym typeface="Public Sans Semi-Bold"/>
              </a:rPr>
              <a:t>erm applicability for digital and remote learning environments</a:t>
            </a:r>
          </a:p>
          <a:p>
            <a:pPr algn="l">
              <a:lnSpc>
                <a:spcPts val="3534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634751" y="764027"/>
            <a:ext cx="7575666" cy="344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5"/>
              </a:lnSpc>
            </a:pPr>
            <a:r>
              <a:rPr lang="en-US" sz="2685" spc="-131" b="true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</a:t>
            </a:r>
            <a:r>
              <a:rPr lang="en-US" b="true" sz="2685" spc="-13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ommercialization / Sustainability of Solution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4307636" y="4350029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8"/>
                </a:lnTo>
                <a:lnTo>
                  <a:pt x="5336336" y="8556808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426692" y="-329048"/>
            <a:ext cx="1849220" cy="1849220"/>
          </a:xfrm>
          <a:custGeom>
            <a:avLst/>
            <a:gdLst/>
            <a:ahLst/>
            <a:cxnLst/>
            <a:rect r="r" b="b" t="t" l="l"/>
            <a:pathLst>
              <a:path h="1849220" w="1849220">
                <a:moveTo>
                  <a:pt x="1849219" y="1849220"/>
                </a:moveTo>
                <a:lnTo>
                  <a:pt x="0" y="1849220"/>
                </a:lnTo>
                <a:lnTo>
                  <a:pt x="0" y="0"/>
                </a:lnTo>
                <a:lnTo>
                  <a:pt x="1849219" y="0"/>
                </a:lnTo>
                <a:lnTo>
                  <a:pt x="1849219" y="184922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16919912" y="-522600"/>
            <a:ext cx="1375437" cy="1814125"/>
          </a:xfrm>
          <a:custGeom>
            <a:avLst/>
            <a:gdLst/>
            <a:ahLst/>
            <a:cxnLst/>
            <a:rect r="r" b="b" t="t" l="l"/>
            <a:pathLst>
              <a:path h="1814125" w="1375437">
                <a:moveTo>
                  <a:pt x="0" y="0"/>
                </a:moveTo>
                <a:lnTo>
                  <a:pt x="1375436" y="0"/>
                </a:lnTo>
                <a:lnTo>
                  <a:pt x="1375436" y="1814125"/>
                </a:lnTo>
                <a:lnTo>
                  <a:pt x="0" y="1814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248021" y="1721061"/>
            <a:ext cx="13791958" cy="7537239"/>
          </a:xfrm>
          <a:custGeom>
            <a:avLst/>
            <a:gdLst/>
            <a:ahLst/>
            <a:cxnLst/>
            <a:rect r="r" b="b" t="t" l="l"/>
            <a:pathLst>
              <a:path h="7537239" w="13791958">
                <a:moveTo>
                  <a:pt x="0" y="0"/>
                </a:moveTo>
                <a:lnTo>
                  <a:pt x="13791958" y="0"/>
                </a:lnTo>
                <a:lnTo>
                  <a:pt x="13791958" y="7537239"/>
                </a:lnTo>
                <a:lnTo>
                  <a:pt x="0" y="75372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4618" r="0" b="-9289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248021" y="327312"/>
            <a:ext cx="12909561" cy="1117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b="true" sz="3200" spc="-156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 Educational Suite for For Primary Students’ Geometry and Literacy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b="true" sz="3300" spc="-161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Work Breakdown Structure (WBS)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C2C2C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15471768" y="-2169221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0" y="8556807"/>
                </a:moveTo>
                <a:lnTo>
                  <a:pt x="5336336" y="8556807"/>
                </a:lnTo>
                <a:lnTo>
                  <a:pt x="5336336" y="0"/>
                </a:lnTo>
                <a:lnTo>
                  <a:pt x="0" y="0"/>
                </a:lnTo>
                <a:lnTo>
                  <a:pt x="0" y="855680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2520104" y="3899414"/>
            <a:ext cx="5336336" cy="8556807"/>
          </a:xfrm>
          <a:custGeom>
            <a:avLst/>
            <a:gdLst/>
            <a:ahLst/>
            <a:cxnLst/>
            <a:rect r="r" b="b" t="t" l="l"/>
            <a:pathLst>
              <a:path h="8556807" w="5336336">
                <a:moveTo>
                  <a:pt x="5336336" y="0"/>
                </a:moveTo>
                <a:lnTo>
                  <a:pt x="0" y="0"/>
                </a:lnTo>
                <a:lnTo>
                  <a:pt x="0" y="8556807"/>
                </a:lnTo>
                <a:lnTo>
                  <a:pt x="5336336" y="8556807"/>
                </a:lnTo>
                <a:lnTo>
                  <a:pt x="53363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768686" y="768913"/>
            <a:ext cx="1849220" cy="1849220"/>
          </a:xfrm>
          <a:custGeom>
            <a:avLst/>
            <a:gdLst/>
            <a:ahLst/>
            <a:cxnLst/>
            <a:rect r="r" b="b" t="t" l="l"/>
            <a:pathLst>
              <a:path h="1849220" w="1849220">
                <a:moveTo>
                  <a:pt x="1849219" y="1849219"/>
                </a:moveTo>
                <a:lnTo>
                  <a:pt x="0" y="1849219"/>
                </a:lnTo>
                <a:lnTo>
                  <a:pt x="0" y="0"/>
                </a:lnTo>
                <a:lnTo>
                  <a:pt x="1849219" y="0"/>
                </a:lnTo>
                <a:lnTo>
                  <a:pt x="1849219" y="184921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3333013" y="121638"/>
            <a:ext cx="1375437" cy="1814125"/>
          </a:xfrm>
          <a:custGeom>
            <a:avLst/>
            <a:gdLst/>
            <a:ahLst/>
            <a:cxnLst/>
            <a:rect r="r" b="b" t="t" l="l"/>
            <a:pathLst>
              <a:path h="1814125" w="1375437">
                <a:moveTo>
                  <a:pt x="0" y="0"/>
                </a:moveTo>
                <a:lnTo>
                  <a:pt x="1375437" y="0"/>
                </a:lnTo>
                <a:lnTo>
                  <a:pt x="1375437" y="1814124"/>
                </a:lnTo>
                <a:lnTo>
                  <a:pt x="0" y="18141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895057" y="6314059"/>
            <a:ext cx="4497886" cy="605307"/>
            <a:chOff x="0" y="0"/>
            <a:chExt cx="3019857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019857" cy="406400"/>
            </a:xfrm>
            <a:custGeom>
              <a:avLst/>
              <a:gdLst/>
              <a:ahLst/>
              <a:cxnLst/>
              <a:rect r="r" b="b" t="t" l="l"/>
              <a:pathLst>
                <a:path h="406400" w="3019857">
                  <a:moveTo>
                    <a:pt x="2816657" y="0"/>
                  </a:moveTo>
                  <a:cubicBezTo>
                    <a:pt x="2928881" y="0"/>
                    <a:pt x="3019857" y="90976"/>
                    <a:pt x="3019857" y="203200"/>
                  </a:cubicBezTo>
                  <a:cubicBezTo>
                    <a:pt x="3019857" y="315424"/>
                    <a:pt x="2928881" y="406400"/>
                    <a:pt x="281665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019857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2875265" y="3899414"/>
            <a:ext cx="5589660" cy="5579497"/>
          </a:xfrm>
          <a:custGeom>
            <a:avLst/>
            <a:gdLst/>
            <a:ahLst/>
            <a:cxnLst/>
            <a:rect r="r" b="b" t="t" l="l"/>
            <a:pathLst>
              <a:path h="5579497" w="5589660">
                <a:moveTo>
                  <a:pt x="0" y="0"/>
                </a:moveTo>
                <a:lnTo>
                  <a:pt x="5589660" y="0"/>
                </a:lnTo>
                <a:lnTo>
                  <a:pt x="5589660" y="5579497"/>
                </a:lnTo>
                <a:lnTo>
                  <a:pt x="0" y="55794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1402" y="3899414"/>
            <a:ext cx="5589660" cy="5579497"/>
          </a:xfrm>
          <a:custGeom>
            <a:avLst/>
            <a:gdLst/>
            <a:ahLst/>
            <a:cxnLst/>
            <a:rect r="r" b="b" t="t" l="l"/>
            <a:pathLst>
              <a:path h="5579497" w="5589660">
                <a:moveTo>
                  <a:pt x="0" y="0"/>
                </a:moveTo>
                <a:lnTo>
                  <a:pt x="5589660" y="0"/>
                </a:lnTo>
                <a:lnTo>
                  <a:pt x="5589660" y="5579497"/>
                </a:lnTo>
                <a:lnTo>
                  <a:pt x="0" y="55794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5400000">
            <a:off x="3980665" y="8351238"/>
            <a:ext cx="1375437" cy="1814125"/>
          </a:xfrm>
          <a:custGeom>
            <a:avLst/>
            <a:gdLst/>
            <a:ahLst/>
            <a:cxnLst/>
            <a:rect r="r" b="b" t="t" l="l"/>
            <a:pathLst>
              <a:path h="1814125" w="1375437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670095" y="7668868"/>
            <a:ext cx="1849220" cy="1849220"/>
          </a:xfrm>
          <a:custGeom>
            <a:avLst/>
            <a:gdLst/>
            <a:ahLst/>
            <a:cxnLst/>
            <a:rect r="r" b="b" t="t" l="l"/>
            <a:pathLst>
              <a:path h="1849220" w="1849220">
                <a:moveTo>
                  <a:pt x="0" y="0"/>
                </a:moveTo>
                <a:lnTo>
                  <a:pt x="1849219" y="0"/>
                </a:lnTo>
                <a:lnTo>
                  <a:pt x="1849219" y="1849219"/>
                </a:lnTo>
                <a:lnTo>
                  <a:pt x="0" y="18492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073838" y="2073752"/>
            <a:ext cx="6140324" cy="2462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14"/>
              </a:lnSpc>
              <a:spcBef>
                <a:spcPct val="0"/>
              </a:spcBef>
            </a:pPr>
            <a:r>
              <a:rPr lang="en-US" b="true" sz="14367" spc="-704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Thank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057147" y="3687162"/>
            <a:ext cx="4173706" cy="2462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114"/>
              </a:lnSpc>
              <a:spcBef>
                <a:spcPct val="0"/>
              </a:spcBef>
            </a:pPr>
            <a:r>
              <a:rPr lang="en-US" b="true" sz="14367" spc="-704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You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214435" y="6311861"/>
            <a:ext cx="3859129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96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We Welcome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538512" y="7014616"/>
            <a:ext cx="5210976" cy="547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 spc="-96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Your Questions &amp; Feedback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2898891" y="7746402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360269" r="-7196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2889770" y="1482423"/>
            <a:ext cx="1121840" cy="422199"/>
          </a:xfrm>
          <a:custGeom>
            <a:avLst/>
            <a:gdLst/>
            <a:ahLst/>
            <a:cxnLst/>
            <a:rect r="r" b="b" t="t" l="l"/>
            <a:pathLst>
              <a:path h="422199" w="1121840">
                <a:moveTo>
                  <a:pt x="0" y="0"/>
                </a:moveTo>
                <a:lnTo>
                  <a:pt x="1121840" y="0"/>
                </a:lnTo>
                <a:lnTo>
                  <a:pt x="1121840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-360269" r="-7196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0" y="9366841"/>
            <a:ext cx="18288000" cy="920159"/>
            <a:chOff x="0" y="0"/>
            <a:chExt cx="4816593" cy="24234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816592" cy="242346"/>
            </a:xfrm>
            <a:custGeom>
              <a:avLst/>
              <a:gdLst/>
              <a:ahLst/>
              <a:cxnLst/>
              <a:rect r="r" b="b" t="t" l="l"/>
              <a:pathLst>
                <a:path h="24234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519715" y="9572792"/>
            <a:ext cx="2618688" cy="543378"/>
          </a:xfrm>
          <a:custGeom>
            <a:avLst/>
            <a:gdLst/>
            <a:ahLst/>
            <a:cxnLst/>
            <a:rect r="r" b="b" t="t" l="l"/>
            <a:pathLst>
              <a:path h="543378" w="261868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999847" y="9669411"/>
            <a:ext cx="10288305" cy="340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8"/>
              </a:lnSpc>
              <a:spcBef>
                <a:spcPct val="0"/>
              </a:spcBef>
            </a:pPr>
            <a:r>
              <a:rPr lang="en-US" b="true" sz="2200" spc="52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DAHEUerrDCI</dc:identifier>
  <dcterms:modified xsi:type="dcterms:W3CDTF">2011-08-01T06:04:30Z</dcterms:modified>
  <cp:revision>1</cp:revision>
  <dc:title>AI-Powered Mobile AR Educational Suite</dc:title>
</cp:coreProperties>
</file>