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6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9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93" d="100"/>
          <a:sy n="93" d="100"/>
        </p:scale>
        <p:origin x="33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101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98F12-81A7-6B3C-DBD4-B315817D6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02117B-3BB6-A932-78D1-EB0E00A7E3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FE641D-862B-F2CE-B643-C19806AFC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86BD72-FED5-73BB-99EA-D38D0CD0A4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565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03C52-4A65-C007-D75B-57BB1A6539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4DBD9-4B89-CF94-DAAF-783D4717D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F29391-E3A2-4F2E-59AC-1C1517BD12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F5876-A7FB-435C-94A3-3503EDB795F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3170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A0023-E84A-19D2-D3B0-B45EBF43D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7D7185-A307-6FA5-57B5-7E403D882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C558C8-0427-4036-51FD-4A581BD5B2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65E40-40F4-448F-3E3B-715212930A9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233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59A065-19BC-C403-87BD-5FF51F766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1AA37-C438-DAA1-2D6F-C216B12231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D1117F-5C3C-A489-0CC6-1BB776E45D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7F21E-3C82-BADA-B808-E7ED906E32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138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6BD43C56-6BFC-2A7D-5623-A8DE6F9437C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6294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45" name="Freeform 4">
            <a:extLst>
              <a:ext uri="{FF2B5EF4-FFF2-40B4-BE49-F238E27FC236}">
                <a16:creationId xmlns:a16="http://schemas.microsoft.com/office/drawing/2014/main" id="{34579B44-7DFA-4D15-6B9E-338A43232C54}"/>
              </a:ext>
            </a:extLst>
          </p:cNvPr>
          <p:cNvSpPr/>
          <p:nvPr/>
        </p:nvSpPr>
        <p:spPr>
          <a:xfrm flipH="1" flipV="1">
            <a:off x="-44020" y="-78754"/>
            <a:ext cx="1232813" cy="1232813"/>
          </a:xfrm>
          <a:custGeom>
            <a:avLst/>
            <a:gdLst/>
            <a:ahLst/>
            <a:cxnLst/>
            <a:rect l="l" t="t" r="r" b="b"/>
            <a:pathLst>
              <a:path w="1849220" h="1849220">
                <a:moveTo>
                  <a:pt x="1849219" y="1849219"/>
                </a:moveTo>
                <a:lnTo>
                  <a:pt x="0" y="1849219"/>
                </a:lnTo>
                <a:lnTo>
                  <a:pt x="0" y="0"/>
                </a:lnTo>
                <a:lnTo>
                  <a:pt x="1849219" y="0"/>
                </a:lnTo>
                <a:lnTo>
                  <a:pt x="1849219" y="184921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/>
          </a:p>
        </p:txBody>
      </p:sp>
      <p:sp>
        <p:nvSpPr>
          <p:cNvPr id="46" name="Freeform 5">
            <a:extLst>
              <a:ext uri="{FF2B5EF4-FFF2-40B4-BE49-F238E27FC236}">
                <a16:creationId xmlns:a16="http://schemas.microsoft.com/office/drawing/2014/main" id="{B33B3DE4-F744-42B3-3865-537769383E46}"/>
              </a:ext>
            </a:extLst>
          </p:cNvPr>
          <p:cNvSpPr/>
          <p:nvPr/>
        </p:nvSpPr>
        <p:spPr>
          <a:xfrm rot="5400000">
            <a:off x="8888676" y="81092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0" y="0"/>
                </a:moveTo>
                <a:lnTo>
                  <a:pt x="1375437" y="0"/>
                </a:lnTo>
                <a:lnTo>
                  <a:pt x="1375437" y="1814124"/>
                </a:lnTo>
                <a:lnTo>
                  <a:pt x="0" y="18141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47" name="Group 6">
            <a:extLst>
              <a:ext uri="{FF2B5EF4-FFF2-40B4-BE49-F238E27FC236}">
                <a16:creationId xmlns:a16="http://schemas.microsoft.com/office/drawing/2014/main" id="{4D7DE18C-C8E3-FC50-9FE0-40245316C185}"/>
              </a:ext>
            </a:extLst>
          </p:cNvPr>
          <p:cNvGrpSpPr/>
          <p:nvPr/>
        </p:nvGrpSpPr>
        <p:grpSpPr>
          <a:xfrm>
            <a:off x="4375336" y="4209373"/>
            <a:ext cx="3441329" cy="403538"/>
            <a:chOff x="0" y="0"/>
            <a:chExt cx="3465735" cy="406400"/>
          </a:xfrm>
        </p:grpSpPr>
        <p:sp>
          <p:nvSpPr>
            <p:cNvPr id="48" name="Freeform 7">
              <a:extLst>
                <a:ext uri="{FF2B5EF4-FFF2-40B4-BE49-F238E27FC236}">
                  <a16:creationId xmlns:a16="http://schemas.microsoft.com/office/drawing/2014/main" id="{473FCCDC-2F11-4739-2AC5-4F45075DDDB7}"/>
                </a:ext>
              </a:extLst>
            </p:cNvPr>
            <p:cNvSpPr/>
            <p:nvPr/>
          </p:nvSpPr>
          <p:spPr>
            <a:xfrm>
              <a:off x="0" y="0"/>
              <a:ext cx="3465735" cy="406400"/>
            </a:xfrm>
            <a:custGeom>
              <a:avLst/>
              <a:gdLst/>
              <a:ahLst/>
              <a:cxnLst/>
              <a:rect l="l" t="t" r="r" b="b"/>
              <a:pathLst>
                <a:path w="3465735" h="406400">
                  <a:moveTo>
                    <a:pt x="3262535" y="0"/>
                  </a:moveTo>
                  <a:cubicBezTo>
                    <a:pt x="3374760" y="0"/>
                    <a:pt x="3465735" y="90976"/>
                    <a:pt x="3465735" y="203200"/>
                  </a:cubicBezTo>
                  <a:cubicBezTo>
                    <a:pt x="3465735" y="315424"/>
                    <a:pt x="3374760" y="406400"/>
                    <a:pt x="326253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79E920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9" name="TextBox 8">
              <a:extLst>
                <a:ext uri="{FF2B5EF4-FFF2-40B4-BE49-F238E27FC236}">
                  <a16:creationId xmlns:a16="http://schemas.microsoft.com/office/drawing/2014/main" id="{33E3EB48-0B82-DFF1-CAE6-DAF66E1B7DAE}"/>
                </a:ext>
              </a:extLst>
            </p:cNvPr>
            <p:cNvSpPr txBox="1"/>
            <p:nvPr/>
          </p:nvSpPr>
          <p:spPr>
            <a:xfrm>
              <a:off x="0" y="-38100"/>
              <a:ext cx="3465735" cy="444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/>
            </a:p>
          </p:txBody>
        </p:sp>
      </p:grpSp>
      <p:grpSp>
        <p:nvGrpSpPr>
          <p:cNvPr id="50" name="Group 9">
            <a:extLst>
              <a:ext uri="{FF2B5EF4-FFF2-40B4-BE49-F238E27FC236}">
                <a16:creationId xmlns:a16="http://schemas.microsoft.com/office/drawing/2014/main" id="{CC5A2DE1-7E63-EB24-0B58-49DFEB2E1238}"/>
              </a:ext>
            </a:extLst>
          </p:cNvPr>
          <p:cNvGrpSpPr/>
          <p:nvPr/>
        </p:nvGrpSpPr>
        <p:grpSpPr>
          <a:xfrm>
            <a:off x="8795986" y="2934673"/>
            <a:ext cx="3049538" cy="3049538"/>
            <a:chOff x="0" y="0"/>
            <a:chExt cx="812800" cy="812800"/>
          </a:xfrm>
        </p:grpSpPr>
        <p:sp>
          <p:nvSpPr>
            <p:cNvPr id="51" name="Freeform 10">
              <a:extLst>
                <a:ext uri="{FF2B5EF4-FFF2-40B4-BE49-F238E27FC236}">
                  <a16:creationId xmlns:a16="http://schemas.microsoft.com/office/drawing/2014/main" id="{60947E52-1230-906A-6AE1-4A1F2E9176E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2" name="TextBox 11">
              <a:extLst>
                <a:ext uri="{FF2B5EF4-FFF2-40B4-BE49-F238E27FC236}">
                  <a16:creationId xmlns:a16="http://schemas.microsoft.com/office/drawing/2014/main" id="{A015E09C-EDD0-1534-81F5-6438EEB55D3B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53" name="Freeform 12">
            <a:extLst>
              <a:ext uri="{FF2B5EF4-FFF2-40B4-BE49-F238E27FC236}">
                <a16:creationId xmlns:a16="http://schemas.microsoft.com/office/drawing/2014/main" id="{F1CBC0F1-ED2E-A529-8882-71F75B4023B9}"/>
              </a:ext>
            </a:extLst>
          </p:cNvPr>
          <p:cNvSpPr/>
          <p:nvPr/>
        </p:nvSpPr>
        <p:spPr>
          <a:xfrm>
            <a:off x="14268" y="2599610"/>
            <a:ext cx="3726440" cy="3719665"/>
          </a:xfrm>
          <a:custGeom>
            <a:avLst/>
            <a:gdLst/>
            <a:ahLst/>
            <a:cxnLst/>
            <a:rect l="l" t="t" r="r" b="b"/>
            <a:pathLst>
              <a:path w="5589660" h="5579497">
                <a:moveTo>
                  <a:pt x="0" y="0"/>
                </a:moveTo>
                <a:lnTo>
                  <a:pt x="5589660" y="0"/>
                </a:lnTo>
                <a:lnTo>
                  <a:pt x="5589660" y="5579497"/>
                </a:lnTo>
                <a:lnTo>
                  <a:pt x="0" y="55794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54" name="Group 14">
            <a:extLst>
              <a:ext uri="{FF2B5EF4-FFF2-40B4-BE49-F238E27FC236}">
                <a16:creationId xmlns:a16="http://schemas.microsoft.com/office/drawing/2014/main" id="{EFEB629B-5E96-1650-6A22-154FDC9024AE}"/>
              </a:ext>
            </a:extLst>
          </p:cNvPr>
          <p:cNvGrpSpPr/>
          <p:nvPr/>
        </p:nvGrpSpPr>
        <p:grpSpPr>
          <a:xfrm>
            <a:off x="346477" y="2934673"/>
            <a:ext cx="3049538" cy="3049538"/>
            <a:chOff x="0" y="0"/>
            <a:chExt cx="812800" cy="812800"/>
          </a:xfrm>
        </p:grpSpPr>
        <p:sp>
          <p:nvSpPr>
            <p:cNvPr id="55" name="Freeform 15">
              <a:extLst>
                <a:ext uri="{FF2B5EF4-FFF2-40B4-BE49-F238E27FC236}">
                  <a16:creationId xmlns:a16="http://schemas.microsoft.com/office/drawing/2014/main" id="{13C4CB78-D26E-B05D-D6C6-4FC6CB5A1E5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79E920">
                    <a:alpha val="100000"/>
                  </a:srgbClr>
                </a:gs>
                <a:gs pos="100000">
                  <a:srgbClr val="233D0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6" name="TextBox 16">
              <a:extLst>
                <a:ext uri="{FF2B5EF4-FFF2-40B4-BE49-F238E27FC236}">
                  <a16:creationId xmlns:a16="http://schemas.microsoft.com/office/drawing/2014/main" id="{01B9B7D5-38A2-7CFD-5A07-89C487235D9F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grpSp>
        <p:nvGrpSpPr>
          <p:cNvPr id="57" name="Group 17">
            <a:extLst>
              <a:ext uri="{FF2B5EF4-FFF2-40B4-BE49-F238E27FC236}">
                <a16:creationId xmlns:a16="http://schemas.microsoft.com/office/drawing/2014/main" id="{41EED1E5-EAF0-23EA-1434-AD40735529AA}"/>
              </a:ext>
            </a:extLst>
          </p:cNvPr>
          <p:cNvGrpSpPr/>
          <p:nvPr/>
        </p:nvGrpSpPr>
        <p:grpSpPr>
          <a:xfrm>
            <a:off x="9021896" y="3160583"/>
            <a:ext cx="2597719" cy="2597719"/>
            <a:chOff x="0" y="0"/>
            <a:chExt cx="812800" cy="812800"/>
          </a:xfrm>
        </p:grpSpPr>
        <p:sp>
          <p:nvSpPr>
            <p:cNvPr id="58" name="Freeform 18">
              <a:extLst>
                <a:ext uri="{FF2B5EF4-FFF2-40B4-BE49-F238E27FC236}">
                  <a16:creationId xmlns:a16="http://schemas.microsoft.com/office/drawing/2014/main" id="{5E1BC107-FB96-170F-1B87-4D692877F44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000" r="-25000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grpSp>
        <p:nvGrpSpPr>
          <p:cNvPr id="59" name="Group 19">
            <a:extLst>
              <a:ext uri="{FF2B5EF4-FFF2-40B4-BE49-F238E27FC236}">
                <a16:creationId xmlns:a16="http://schemas.microsoft.com/office/drawing/2014/main" id="{2DAAF1A5-DADE-0DE7-25D8-88DFC3D01E9A}"/>
              </a:ext>
            </a:extLst>
          </p:cNvPr>
          <p:cNvGrpSpPr/>
          <p:nvPr/>
        </p:nvGrpSpPr>
        <p:grpSpPr>
          <a:xfrm>
            <a:off x="572387" y="3160583"/>
            <a:ext cx="2597719" cy="2597719"/>
            <a:chOff x="0" y="0"/>
            <a:chExt cx="812800" cy="812800"/>
          </a:xfrm>
        </p:grpSpPr>
        <p:sp>
          <p:nvSpPr>
            <p:cNvPr id="60" name="Freeform 20">
              <a:extLst>
                <a:ext uri="{FF2B5EF4-FFF2-40B4-BE49-F238E27FC236}">
                  <a16:creationId xmlns:a16="http://schemas.microsoft.com/office/drawing/2014/main" id="{3BB0CD88-CE88-64B4-C5B6-717A09B4F1C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6"/>
              <a:stretch>
                <a:fillRect l="-25136" r="-25136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  <p:sp>
        <p:nvSpPr>
          <p:cNvPr id="61" name="Freeform 21">
            <a:extLst>
              <a:ext uri="{FF2B5EF4-FFF2-40B4-BE49-F238E27FC236}">
                <a16:creationId xmlns:a16="http://schemas.microsoft.com/office/drawing/2014/main" id="{E556FB59-E4C0-4AC5-A854-C5F335D6555B}"/>
              </a:ext>
            </a:extLst>
          </p:cNvPr>
          <p:cNvSpPr/>
          <p:nvPr/>
        </p:nvSpPr>
        <p:spPr>
          <a:xfrm rot="5400000" flipH="1" flipV="1">
            <a:off x="-329261" y="5342769"/>
            <a:ext cx="916958" cy="1209417"/>
          </a:xfrm>
          <a:custGeom>
            <a:avLst/>
            <a:gdLst/>
            <a:ahLst/>
            <a:cxnLst/>
            <a:rect l="l" t="t" r="r" b="b"/>
            <a:pathLst>
              <a:path w="1375437" h="1814125">
                <a:moveTo>
                  <a:pt x="1375436" y="1814124"/>
                </a:moveTo>
                <a:lnTo>
                  <a:pt x="0" y="1814124"/>
                </a:lnTo>
                <a:lnTo>
                  <a:pt x="0" y="0"/>
                </a:lnTo>
                <a:lnTo>
                  <a:pt x="1375436" y="0"/>
                </a:lnTo>
                <a:lnTo>
                  <a:pt x="1375436" y="1814124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2" name="Freeform 22">
            <a:extLst>
              <a:ext uri="{FF2B5EF4-FFF2-40B4-BE49-F238E27FC236}">
                <a16:creationId xmlns:a16="http://schemas.microsoft.com/office/drawing/2014/main" id="{66C06BEE-3773-26C8-ECC0-FFE683F9342F}"/>
              </a:ext>
            </a:extLst>
          </p:cNvPr>
          <p:cNvSpPr/>
          <p:nvPr/>
        </p:nvSpPr>
        <p:spPr>
          <a:xfrm>
            <a:off x="11402356" y="5495987"/>
            <a:ext cx="1232813" cy="1232813"/>
          </a:xfrm>
          <a:custGeom>
            <a:avLst/>
            <a:gdLst/>
            <a:ahLst/>
            <a:cxnLst/>
            <a:rect l="l" t="t" r="r" b="b"/>
            <a:pathLst>
              <a:path w="1849220" h="1849220">
                <a:moveTo>
                  <a:pt x="0" y="0"/>
                </a:moveTo>
                <a:lnTo>
                  <a:pt x="1849219" y="0"/>
                </a:lnTo>
                <a:lnTo>
                  <a:pt x="1849219" y="1849219"/>
                </a:lnTo>
                <a:lnTo>
                  <a:pt x="0" y="184921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63" name="Group 23">
            <a:extLst>
              <a:ext uri="{FF2B5EF4-FFF2-40B4-BE49-F238E27FC236}">
                <a16:creationId xmlns:a16="http://schemas.microsoft.com/office/drawing/2014/main" id="{32651704-83EE-EA15-F368-7D3003E499AB}"/>
              </a:ext>
            </a:extLst>
          </p:cNvPr>
          <p:cNvGrpSpPr/>
          <p:nvPr/>
        </p:nvGrpSpPr>
        <p:grpSpPr>
          <a:xfrm>
            <a:off x="0" y="6244561"/>
            <a:ext cx="12192000" cy="613439"/>
            <a:chOff x="0" y="0"/>
            <a:chExt cx="4816593" cy="242346"/>
          </a:xfrm>
        </p:grpSpPr>
        <p:sp>
          <p:nvSpPr>
            <p:cNvPr id="64" name="Freeform 24">
              <a:extLst>
                <a:ext uri="{FF2B5EF4-FFF2-40B4-BE49-F238E27FC236}">
                  <a16:creationId xmlns:a16="http://schemas.microsoft.com/office/drawing/2014/main" id="{C6270B04-FC7A-607D-1DB0-C1E3BCEB4912}"/>
                </a:ext>
              </a:extLst>
            </p:cNvPr>
            <p:cNvSpPr/>
            <p:nvPr/>
          </p:nvSpPr>
          <p:spPr>
            <a:xfrm>
              <a:off x="0" y="0"/>
              <a:ext cx="4816592" cy="242346"/>
            </a:xfrm>
            <a:custGeom>
              <a:avLst/>
              <a:gdLst/>
              <a:ahLst/>
              <a:cxnLst/>
              <a:rect l="l" t="t" r="r" b="b"/>
              <a:pathLst>
                <a:path w="4816592" h="242346">
                  <a:moveTo>
                    <a:pt x="0" y="0"/>
                  </a:moveTo>
                  <a:lnTo>
                    <a:pt x="4816592" y="0"/>
                  </a:lnTo>
                  <a:lnTo>
                    <a:pt x="4816592" y="242346"/>
                  </a:lnTo>
                  <a:lnTo>
                    <a:pt x="0" y="24234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5" name="TextBox 25">
              <a:extLst>
                <a:ext uri="{FF2B5EF4-FFF2-40B4-BE49-F238E27FC236}">
                  <a16:creationId xmlns:a16="http://schemas.microsoft.com/office/drawing/2014/main" id="{ACE3CD4D-6BFE-0DA3-C5CC-07978489122A}"/>
                </a:ext>
              </a:extLst>
            </p:cNvPr>
            <p:cNvSpPr txBox="1"/>
            <p:nvPr/>
          </p:nvSpPr>
          <p:spPr>
            <a:xfrm>
              <a:off x="0" y="-38100"/>
              <a:ext cx="4816593" cy="28044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/>
            </a:p>
          </p:txBody>
        </p:sp>
      </p:grpSp>
      <p:sp>
        <p:nvSpPr>
          <p:cNvPr id="66" name="Freeform 26">
            <a:extLst>
              <a:ext uri="{FF2B5EF4-FFF2-40B4-BE49-F238E27FC236}">
                <a16:creationId xmlns:a16="http://schemas.microsoft.com/office/drawing/2014/main" id="{ED641B18-042A-EBB5-AF97-AAD71C4F30C6}"/>
              </a:ext>
            </a:extLst>
          </p:cNvPr>
          <p:cNvSpPr/>
          <p:nvPr/>
        </p:nvSpPr>
        <p:spPr>
          <a:xfrm>
            <a:off x="8599261" y="5164268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1" y="0"/>
                </a:lnTo>
                <a:lnTo>
                  <a:pt x="1121841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7" name="Freeform 27">
            <a:extLst>
              <a:ext uri="{FF2B5EF4-FFF2-40B4-BE49-F238E27FC236}">
                <a16:creationId xmlns:a16="http://schemas.microsoft.com/office/drawing/2014/main" id="{C7F22FD3-FF35-6DAC-3121-8E6D116055C4}"/>
              </a:ext>
            </a:extLst>
          </p:cNvPr>
          <p:cNvSpPr/>
          <p:nvPr/>
        </p:nvSpPr>
        <p:spPr>
          <a:xfrm>
            <a:off x="1926514" y="988282"/>
            <a:ext cx="747893" cy="281466"/>
          </a:xfrm>
          <a:custGeom>
            <a:avLst/>
            <a:gdLst/>
            <a:ahLst/>
            <a:cxnLst/>
            <a:rect l="l" t="t" r="r" b="b"/>
            <a:pathLst>
              <a:path w="1121840" h="422199">
                <a:moveTo>
                  <a:pt x="0" y="0"/>
                </a:moveTo>
                <a:lnTo>
                  <a:pt x="1121840" y="0"/>
                </a:lnTo>
                <a:lnTo>
                  <a:pt x="1121840" y="422199"/>
                </a:lnTo>
                <a:lnTo>
                  <a:pt x="0" y="422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360269" r="-7196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8" name="Freeform 28">
            <a:extLst>
              <a:ext uri="{FF2B5EF4-FFF2-40B4-BE49-F238E27FC236}">
                <a16:creationId xmlns:a16="http://schemas.microsoft.com/office/drawing/2014/main" id="{AF47C045-D848-0C60-3DE3-417306531F79}"/>
              </a:ext>
            </a:extLst>
          </p:cNvPr>
          <p:cNvSpPr/>
          <p:nvPr/>
        </p:nvSpPr>
        <p:spPr>
          <a:xfrm>
            <a:off x="346477" y="6381861"/>
            <a:ext cx="1745792" cy="362252"/>
          </a:xfrm>
          <a:custGeom>
            <a:avLst/>
            <a:gdLst/>
            <a:ahLst/>
            <a:cxnLst/>
            <a:rect l="l" t="t" r="r" b="b"/>
            <a:pathLst>
              <a:path w="2618688" h="543378">
                <a:moveTo>
                  <a:pt x="0" y="0"/>
                </a:moveTo>
                <a:lnTo>
                  <a:pt x="2618688" y="0"/>
                </a:lnTo>
                <a:lnTo>
                  <a:pt x="2618688" y="543377"/>
                </a:lnTo>
                <a:lnTo>
                  <a:pt x="0" y="5433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9" name="TextBox 29">
            <a:extLst>
              <a:ext uri="{FF2B5EF4-FFF2-40B4-BE49-F238E27FC236}">
                <a16:creationId xmlns:a16="http://schemas.microsoft.com/office/drawing/2014/main" id="{82A90CF1-A2F9-FD25-C168-6F186C123EE1}"/>
              </a:ext>
            </a:extLst>
          </p:cNvPr>
          <p:cNvSpPr txBox="1"/>
          <p:nvPr/>
        </p:nvSpPr>
        <p:spPr>
          <a:xfrm>
            <a:off x="1877489" y="1672437"/>
            <a:ext cx="8437023" cy="971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06"/>
              </a:lnSpc>
              <a:spcBef>
                <a:spcPct val="0"/>
              </a:spcBef>
            </a:pPr>
            <a:r>
              <a:rPr lang="en-US" sz="5932" b="1" spc="-291" dirty="0">
                <a:solidFill>
                  <a:srgbClr val="79E92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AR Educational Suite</a:t>
            </a:r>
          </a:p>
        </p:txBody>
      </p:sp>
      <p:sp>
        <p:nvSpPr>
          <p:cNvPr id="70" name="TextBox 30">
            <a:extLst>
              <a:ext uri="{FF2B5EF4-FFF2-40B4-BE49-F238E27FC236}">
                <a16:creationId xmlns:a16="http://schemas.microsoft.com/office/drawing/2014/main" id="{75767F85-30FB-35E7-454D-7BA375416D22}"/>
              </a:ext>
            </a:extLst>
          </p:cNvPr>
          <p:cNvSpPr txBox="1"/>
          <p:nvPr/>
        </p:nvSpPr>
        <p:spPr>
          <a:xfrm>
            <a:off x="3300731" y="2745139"/>
            <a:ext cx="5590539" cy="98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0"/>
              </a:lnSpc>
              <a:spcBef>
                <a:spcPct val="0"/>
              </a:spcBef>
            </a:pPr>
            <a:r>
              <a:rPr lang="en-US" sz="2835" b="1" spc="-139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For Primary Students’ Geometry and Literacy</a:t>
            </a:r>
          </a:p>
        </p:txBody>
      </p:sp>
      <p:sp>
        <p:nvSpPr>
          <p:cNvPr id="71" name="TextBox 31">
            <a:extLst>
              <a:ext uri="{FF2B5EF4-FFF2-40B4-BE49-F238E27FC236}">
                <a16:creationId xmlns:a16="http://schemas.microsoft.com/office/drawing/2014/main" id="{F209C276-3DC7-1CBA-AB8C-460227DFA785}"/>
              </a:ext>
            </a:extLst>
          </p:cNvPr>
          <p:cNvSpPr txBox="1"/>
          <p:nvPr/>
        </p:nvSpPr>
        <p:spPr>
          <a:xfrm>
            <a:off x="4704765" y="4207907"/>
            <a:ext cx="2782471" cy="35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7"/>
              </a:lnSpc>
              <a:spcBef>
                <a:spcPct val="0"/>
              </a:spcBef>
            </a:pPr>
            <a:r>
              <a:rPr lang="en-US" sz="2133" b="1" spc="-64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R26-IM-005</a:t>
            </a:r>
          </a:p>
        </p:txBody>
      </p:sp>
      <p:sp>
        <p:nvSpPr>
          <p:cNvPr id="72" name="TextBox 32">
            <a:extLst>
              <a:ext uri="{FF2B5EF4-FFF2-40B4-BE49-F238E27FC236}">
                <a16:creationId xmlns:a16="http://schemas.microsoft.com/office/drawing/2014/main" id="{ACDE0629-801B-17E1-822D-6DF1DC230955}"/>
              </a:ext>
            </a:extLst>
          </p:cNvPr>
          <p:cNvSpPr txBox="1"/>
          <p:nvPr/>
        </p:nvSpPr>
        <p:spPr>
          <a:xfrm>
            <a:off x="2666565" y="6446274"/>
            <a:ext cx="6858870" cy="21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2"/>
              </a:lnSpc>
              <a:spcBef>
                <a:spcPct val="0"/>
              </a:spcBef>
            </a:pPr>
            <a:r>
              <a:rPr lang="en-US" sz="1467" b="1" spc="35">
                <a:solidFill>
                  <a:srgbClr val="30581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SLIIT  |  Faculty of Computing  |  Interactive Media Specialization  | 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BDB66-49E8-4658-7FC2-49F8BAC25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90FF66D-0061-3034-AF4A-F1FEEBD9EC03}"/>
              </a:ext>
            </a:extLst>
          </p:cNvPr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A412F3C-7894-E344-A510-0F140AF0DCAE}"/>
              </a:ext>
            </a:extLst>
          </p:cNvPr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5B168A5-FBCB-0489-23B0-DD5F065D8F04}"/>
              </a:ext>
            </a:extLst>
          </p:cNvPr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PP2 Panel feedback → actions taken</a:t>
            </a:r>
            <a:endParaRPr lang="en-US" sz="2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997C6F7-B28A-D879-7FB2-0144F6462ADC}"/>
              </a:ext>
            </a:extLst>
          </p:cNvPr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 development updates and supporting evidence</a:t>
            </a:r>
            <a:endParaRPr lang="en-US" sz="109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845456E-EF88-D52F-DC84-2B334A132FFF}"/>
              </a:ext>
            </a:extLst>
          </p:cNvPr>
          <p:cNvSpPr/>
          <p:nvPr/>
        </p:nvSpPr>
        <p:spPr>
          <a:xfrm>
            <a:off x="10232136" y="265176"/>
            <a:ext cx="1453896" cy="365760"/>
          </a:xfrm>
          <a:prstGeom prst="roundRect">
            <a:avLst>
              <a:gd name="adj" fmla="val 40000"/>
            </a:avLst>
          </a:prstGeom>
          <a:solidFill>
            <a:srgbClr val="244775"/>
          </a:solidFill>
          <a:ln w="12700">
            <a:solidFill>
              <a:srgbClr val="24477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AFBAE56-4B03-F9BB-FFA5-8ED699DA8610}"/>
              </a:ext>
            </a:extLst>
          </p:cNvPr>
          <p:cNvSpPr/>
          <p:nvPr/>
        </p:nvSpPr>
        <p:spPr>
          <a:xfrm>
            <a:off x="10351008" y="292608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GEOLEX AR</a:t>
            </a:r>
            <a:endParaRPr lang="en-US" sz="108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340846EF-3B91-CD26-A352-1C0DCF94043E}"/>
              </a:ext>
            </a:extLst>
          </p:cNvPr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1093D75-42B4-E483-C69E-545ACDA54AB2}"/>
              </a:ext>
            </a:extLst>
          </p:cNvPr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5219A3A-B8BE-0D0E-A386-D72602FBF13E}"/>
              </a:ext>
            </a:extLst>
          </p:cNvPr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07</a:t>
            </a:r>
            <a:endParaRPr lang="en-US" sz="9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7132D3A-AB93-B5F7-A844-75EA813E2A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284" y="1138428"/>
            <a:ext cx="9171432" cy="5065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571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problem &amp; design excellence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GeoLex AR improves the learning interaction — not just the display</a:t>
            </a:r>
            <a:endParaRPr lang="en-US" sz="1090" dirty="0"/>
          </a:p>
        </p:txBody>
      </p:sp>
      <p:sp>
        <p:nvSpPr>
          <p:cNvPr id="6" name="Shape 4"/>
          <p:cNvSpPr/>
          <p:nvPr/>
        </p:nvSpPr>
        <p:spPr>
          <a:xfrm>
            <a:off x="10232136" y="265176"/>
            <a:ext cx="1453896" cy="365760"/>
          </a:xfrm>
          <a:prstGeom prst="roundRect">
            <a:avLst>
              <a:gd name="adj" fmla="val 40000"/>
            </a:avLst>
          </a:prstGeom>
          <a:solidFill>
            <a:srgbClr val="244775"/>
          </a:solidFill>
          <a:ln w="12700">
            <a:solidFill>
              <a:srgbClr val="24477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351008" y="292608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GEOLEX AR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07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30352" y="1252728"/>
            <a:ext cx="5394960" cy="3401568"/>
          </a:xfrm>
          <a:prstGeom prst="roundRect">
            <a:avLst>
              <a:gd name="adj" fmla="val 4301"/>
            </a:avLst>
          </a:prstGeom>
          <a:solidFill>
            <a:srgbClr val="FFFDF8"/>
          </a:solidFill>
          <a:ln w="889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30352" y="1252728"/>
            <a:ext cx="64008" cy="3401568"/>
          </a:xfrm>
          <a:prstGeom prst="rect">
            <a:avLst/>
          </a:prstGeom>
          <a:solidFill>
            <a:srgbClr val="FFB838"/>
          </a:solidFill>
          <a:ln w="12700">
            <a:solidFill>
              <a:srgbClr val="FFB83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22376" y="1389888"/>
            <a:ext cx="50109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B8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22376" y="1755648"/>
            <a:ext cx="4992624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Geometry: learners struggle to turn static 2D nets into meaningful 3D spatial understanding.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Literacy: repetitive letter and vocabulary activities give limited immediate, individualized interaction.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learners need age-appropriate, active feedback — not just predefined content.</a:t>
            </a:r>
            <a:endParaRPr lang="en-US" sz="1120" dirty="0"/>
          </a:p>
        </p:txBody>
      </p:sp>
      <p:sp>
        <p:nvSpPr>
          <p:cNvPr id="15" name="Shape 13"/>
          <p:cNvSpPr/>
          <p:nvPr/>
        </p:nvSpPr>
        <p:spPr>
          <a:xfrm>
            <a:off x="6236208" y="1252728"/>
            <a:ext cx="5422392" cy="3401568"/>
          </a:xfrm>
          <a:prstGeom prst="roundRect">
            <a:avLst>
              <a:gd name="adj" fmla="val 4301"/>
            </a:avLst>
          </a:prstGeom>
          <a:solidFill>
            <a:srgbClr val="FAFCFF"/>
          </a:solidFill>
          <a:ln w="889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236208" y="1252728"/>
            <a:ext cx="64008" cy="3401568"/>
          </a:xfrm>
          <a:prstGeom prst="rect">
            <a:avLst/>
          </a:prstGeom>
          <a:solidFill>
            <a:srgbClr val="2966D9"/>
          </a:solidFill>
          <a:ln w="12700">
            <a:solidFill>
              <a:srgbClr val="2966D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28232" y="1389888"/>
            <a:ext cx="5038344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OUR DESIGN ADVANTAGE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428232" y="1755648"/>
            <a:ext cx="5020056" cy="2752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Students CREATE the input: geometric nets, slicing traces, air-written letters or object sketches.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component validates or recognizes the input before educational reinforcement.</a:t>
            </a:r>
            <a:endParaRPr lang="en-US" sz="1120" dirty="0"/>
          </a:p>
          <a:p>
            <a:pPr marL="0" indent="0" algn="l">
              <a:buNone/>
            </a:pP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 → C2 is a linked correction pathway; C3 and C4 use dedicated literacy processing.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576072" y="4928616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kern="0" spc="3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SHARED INTERACTION CONTRACT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30936" y="5367528"/>
            <a:ext cx="2057400" cy="438912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FFB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6656" y="5413248"/>
            <a:ext cx="1965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INPUT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2770632" y="5431536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23" name="Shape 21"/>
          <p:cNvSpPr/>
          <p:nvPr/>
        </p:nvSpPr>
        <p:spPr>
          <a:xfrm>
            <a:off x="3163824" y="5367528"/>
            <a:ext cx="2651760" cy="438912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2966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3209544" y="5413248"/>
            <a:ext cx="2560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ANALYZE / RECOGNIZE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897880" y="5431536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6318504" y="5367528"/>
            <a:ext cx="2350008" cy="438912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8058D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364224" y="5413248"/>
            <a:ext cx="2258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TARGETED FEEDBACK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8750808" y="5431536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29" name="Shape 27"/>
          <p:cNvSpPr/>
          <p:nvPr/>
        </p:nvSpPr>
        <p:spPr>
          <a:xfrm>
            <a:off x="9180576" y="5367528"/>
            <a:ext cx="2350008" cy="438912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12700">
            <a:solidFill>
              <a:srgbClr val="21A88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226296" y="5413248"/>
            <a:ext cx="225856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3D / AR REINFORCEMENT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  |  2D-to-3D Geometry Validation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Himsara M.K.D.L.  |  IT22274298  |  R26-IM-005</a:t>
            </a:r>
            <a:endParaRPr lang="en-US" sz="1090" dirty="0"/>
          </a:p>
        </p:txBody>
      </p:sp>
      <p:sp>
        <p:nvSpPr>
          <p:cNvPr id="8" name="Shape 6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07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1179576"/>
            <a:ext cx="566928" cy="338328"/>
          </a:xfrm>
          <a:prstGeom prst="roundRect">
            <a:avLst>
              <a:gd name="adj" fmla="val 24324"/>
            </a:avLst>
          </a:prstGeom>
          <a:solidFill>
            <a:srgbClr val="2966D9"/>
          </a:solidFill>
          <a:ln w="12700">
            <a:solidFill>
              <a:srgbClr val="2966D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85216" y="1179576"/>
            <a:ext cx="4023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61288" y="1175004"/>
            <a:ext cx="6812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Geometry validation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9496" y="1682496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Rule-based checks prevent invalid nets from becoming incorrect 3D objects.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148840"/>
            <a:ext cx="6995160" cy="1225296"/>
          </a:xfrm>
          <a:prstGeom prst="roundRect">
            <a:avLst>
              <a:gd name="adj" fmla="val 11940"/>
            </a:avLst>
          </a:prstGeom>
          <a:solidFill>
            <a:srgbClr val="FFFFFF"/>
          </a:solidFill>
          <a:ln w="889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640" y="2148840"/>
            <a:ext cx="64008" cy="1225296"/>
          </a:xfrm>
          <a:prstGeom prst="rect">
            <a:avLst/>
          </a:prstGeom>
          <a:solidFill>
            <a:srgbClr val="2966D9"/>
          </a:solidFill>
          <a:ln w="12700">
            <a:solidFill>
              <a:srgbClr val="2966D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0664" y="2286000"/>
            <a:ext cx="66111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0664" y="2651760"/>
            <a:ext cx="6592824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Checks faces, connectivity, adjacency, orientation and compatible dimensions for four supported solids.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594360" y="3584448"/>
            <a:ext cx="18288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SOLIDS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94360" y="3895344"/>
            <a:ext cx="1984248" cy="320040"/>
          </a:xfrm>
          <a:prstGeom prst="roundRect">
            <a:avLst>
              <a:gd name="adj" fmla="val 25714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6656" y="3895344"/>
            <a:ext cx="1819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2670048" y="3895344"/>
            <a:ext cx="1984248" cy="320040"/>
          </a:xfrm>
          <a:prstGeom prst="roundRect">
            <a:avLst>
              <a:gd name="adj" fmla="val 25714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752344" y="3895344"/>
            <a:ext cx="1819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Cuboid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94360" y="4288536"/>
            <a:ext cx="1984248" cy="320040"/>
          </a:xfrm>
          <a:prstGeom prst="roundRect">
            <a:avLst>
              <a:gd name="adj" fmla="val 25714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676656" y="4288536"/>
            <a:ext cx="1819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Tetrahedron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2670048" y="4288536"/>
            <a:ext cx="1984248" cy="320040"/>
          </a:xfrm>
          <a:prstGeom prst="roundRect">
            <a:avLst>
              <a:gd name="adj" fmla="val 25714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2752344" y="4288536"/>
            <a:ext cx="18196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Cylinder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585216" y="5020056"/>
            <a:ext cx="1143000" cy="4572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966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630936" y="5065776"/>
            <a:ext cx="1051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2D NET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1792224" y="5102352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33" name="Shape 31"/>
          <p:cNvSpPr/>
          <p:nvPr/>
        </p:nvSpPr>
        <p:spPr>
          <a:xfrm>
            <a:off x="2002536" y="5020056"/>
            <a:ext cx="1307592" cy="4572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966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2048256" y="5065776"/>
            <a:ext cx="12161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VALIDATION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3374136" y="5102352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36" name="Shape 34"/>
          <p:cNvSpPr/>
          <p:nvPr/>
        </p:nvSpPr>
        <p:spPr>
          <a:xfrm>
            <a:off x="3621024" y="5020056"/>
            <a:ext cx="1691640" cy="4572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2966D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3666744" y="5065776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 → 3D/AR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5376672" y="5102352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39" name="Shape 37"/>
          <p:cNvSpPr/>
          <p:nvPr/>
        </p:nvSpPr>
        <p:spPr>
          <a:xfrm>
            <a:off x="5605272" y="5020056"/>
            <a:ext cx="1801368" cy="4572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12700">
            <a:solidFill>
              <a:srgbClr val="FFB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5650992" y="5065776"/>
            <a:ext cx="1709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INVALID → C2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85216" y="5623560"/>
            <a:ext cx="6958584" cy="704088"/>
          </a:xfrm>
          <a:prstGeom prst="roundRect">
            <a:avLst>
              <a:gd name="adj" fmla="val 16883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713232" y="5751576"/>
            <a:ext cx="1078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25/25</a:t>
            </a:r>
            <a:endParaRPr lang="en-US" sz="2500" dirty="0"/>
          </a:p>
        </p:txBody>
      </p:sp>
      <p:sp>
        <p:nvSpPr>
          <p:cNvPr id="43" name="Text 41"/>
          <p:cNvSpPr/>
          <p:nvPr/>
        </p:nvSpPr>
        <p:spPr>
          <a:xfrm>
            <a:off x="1728216" y="5751576"/>
            <a:ext cx="5669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expected validity decisions matched (20 valid + 5 invalid)</a:t>
            </a:r>
            <a:endParaRPr lang="en-US" sz="1030" dirty="0"/>
          </a:p>
        </p:txBody>
      </p:sp>
      <p:sp>
        <p:nvSpPr>
          <p:cNvPr id="44" name="Shape 42"/>
          <p:cNvSpPr/>
          <p:nvPr/>
        </p:nvSpPr>
        <p:spPr>
          <a:xfrm>
            <a:off x="7836408" y="1234440"/>
            <a:ext cx="3813048" cy="4956048"/>
          </a:xfrm>
          <a:prstGeom prst="roundRect">
            <a:avLst>
              <a:gd name="adj" fmla="val 4077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8531352" y="1408176"/>
            <a:ext cx="2276856" cy="4407408"/>
          </a:xfrm>
          <a:prstGeom prst="roundRect">
            <a:avLst>
              <a:gd name="adj" fmla="val 9639"/>
            </a:avLst>
          </a:prstGeom>
          <a:solidFill>
            <a:srgbClr val="16294C"/>
          </a:solidFill>
          <a:ln w="3810">
            <a:solidFill>
              <a:srgbClr val="1629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8609076" y="1499616"/>
            <a:ext cx="2121408" cy="4224528"/>
          </a:xfrm>
          <a:prstGeom prst="roundRect">
            <a:avLst>
              <a:gd name="adj" fmla="val 5603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7" name="Image 0" descr="/mnt/data/WhatsApp Image 2026-09-19 at 2.02.16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4064" y="1531620"/>
            <a:ext cx="1851431" cy="4160520"/>
          </a:xfrm>
          <a:prstGeom prst="rect">
            <a:avLst/>
          </a:prstGeom>
        </p:spPr>
      </p:pic>
      <p:sp>
        <p:nvSpPr>
          <p:cNvPr id="48" name="Shape 45"/>
          <p:cNvSpPr/>
          <p:nvPr/>
        </p:nvSpPr>
        <p:spPr>
          <a:xfrm>
            <a:off x="9404604" y="1458468"/>
            <a:ext cx="530352" cy="50292"/>
          </a:xfrm>
          <a:prstGeom prst="roundRect">
            <a:avLst>
              <a:gd name="adj" fmla="val 36364"/>
            </a:avLst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46"/>
          <p:cNvSpPr/>
          <p:nvPr/>
        </p:nvSpPr>
        <p:spPr>
          <a:xfrm>
            <a:off x="8458200" y="5824728"/>
            <a:ext cx="241401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 GEOMETRY UI</a:t>
            </a:r>
            <a:endParaRPr lang="en-US" sz="10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803CF8B-D789-7154-8242-45D77DA48E4D}"/>
              </a:ext>
            </a:extLst>
          </p:cNvPr>
          <p:cNvSpPr txBox="1"/>
          <p:nvPr/>
        </p:nvSpPr>
        <p:spPr>
          <a:xfrm>
            <a:off x="3406702" y="6547104"/>
            <a:ext cx="5378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IT22274298  |  </a:t>
            </a:r>
            <a:r>
              <a:rPr lang="en-US" sz="1400" b="1" dirty="0" err="1">
                <a:solidFill>
                  <a:schemeClr val="bg1"/>
                </a:solidFill>
              </a:rPr>
              <a:t>Himsara</a:t>
            </a:r>
            <a:r>
              <a:rPr lang="en-US" sz="1400" b="1" dirty="0">
                <a:solidFill>
                  <a:schemeClr val="bg1"/>
                </a:solidFill>
              </a:rPr>
              <a:t> M.K.D.L.  |  R26-IM-005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2B474D3F-D3DE-A58B-67C6-1CC721FE23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5620" y="123444"/>
            <a:ext cx="1357884" cy="135788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  |  Net Correction &amp; Virtual Slicing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Costa M.M.P.  |  IT22179876  |  R26-IM-005</a:t>
            </a:r>
            <a:endParaRPr lang="en-US" sz="1090" dirty="0"/>
          </a:p>
        </p:txBody>
      </p:sp>
      <p:sp>
        <p:nvSpPr>
          <p:cNvPr id="8" name="Shape 6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07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1179576"/>
            <a:ext cx="566928" cy="338328"/>
          </a:xfrm>
          <a:prstGeom prst="roundRect">
            <a:avLst>
              <a:gd name="adj" fmla="val 24324"/>
            </a:avLst>
          </a:prstGeom>
          <a:solidFill>
            <a:srgbClr val="8058DB"/>
          </a:solidFill>
          <a:ln w="12700">
            <a:solidFill>
              <a:srgbClr val="8058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85216" y="1179576"/>
            <a:ext cx="4023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61288" y="1175004"/>
            <a:ext cx="6812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Correct • slice • inspect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9496" y="1682496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2D net fault guidance, followed by fraction-aware slicing of valid 3D solids.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148840"/>
            <a:ext cx="6995160" cy="1115568"/>
          </a:xfrm>
          <a:prstGeom prst="roundRect">
            <a:avLst>
              <a:gd name="adj" fmla="val 13115"/>
            </a:avLst>
          </a:prstGeom>
          <a:solidFill>
            <a:srgbClr val="FFFFFF"/>
          </a:solidFill>
          <a:ln w="889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640" y="2148840"/>
            <a:ext cx="64008" cy="1115568"/>
          </a:xfrm>
          <a:prstGeom prst="rect">
            <a:avLst/>
          </a:prstGeom>
          <a:solidFill>
            <a:srgbClr val="8058DB"/>
          </a:solidFill>
          <a:ln w="12700">
            <a:solidFill>
              <a:srgbClr val="8058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0664" y="2286000"/>
            <a:ext cx="66111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8058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CONNECTED EXPERIENCES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0664" y="2651760"/>
            <a:ext cx="6592824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Invalid net → highlighted fault + correction guide. 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3D Geometry Shapes Virtual Slicing → direction/fraction selection + slicing trace + separated parts.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594360" y="3493008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SLICE DIRECTIONS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94360" y="3813048"/>
            <a:ext cx="2084832" cy="365760"/>
          </a:xfrm>
          <a:prstGeom prst="roundRect">
            <a:avLst>
              <a:gd name="adj" fmla="val 22500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6656" y="381304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Vertical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2843784" y="3813048"/>
            <a:ext cx="2084832" cy="365760"/>
          </a:xfrm>
          <a:prstGeom prst="roundRect">
            <a:avLst>
              <a:gd name="adj" fmla="val 22500"/>
            </a:avLst>
          </a:prstGeom>
          <a:solidFill>
            <a:srgbClr val="F2EBFF"/>
          </a:solidFill>
          <a:ln w="12700">
            <a:solidFill>
              <a:srgbClr val="F2EB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926080" y="381304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Horizontal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093208" y="3813048"/>
            <a:ext cx="2084832" cy="365760"/>
          </a:xfrm>
          <a:prstGeom prst="roundRect">
            <a:avLst>
              <a:gd name="adj" fmla="val 22500"/>
            </a:avLst>
          </a:prstGeom>
          <a:solidFill>
            <a:srgbClr val="FFF3DB"/>
          </a:solidFill>
          <a:ln w="12700">
            <a:solidFill>
              <a:srgbClr val="FFF3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175504" y="3813048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Angled</a:t>
            </a:r>
            <a:endParaRPr lang="en-US" sz="1100" dirty="0"/>
          </a:p>
        </p:txBody>
      </p:sp>
      <p:sp>
        <p:nvSpPr>
          <p:cNvPr id="26" name="Text 24"/>
          <p:cNvSpPr/>
          <p:nvPr/>
        </p:nvSpPr>
        <p:spPr>
          <a:xfrm>
            <a:off x="594360" y="434340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FRACTIONS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94360" y="4663440"/>
            <a:ext cx="1499616" cy="356616"/>
          </a:xfrm>
          <a:prstGeom prst="roundRect">
            <a:avLst>
              <a:gd name="adj" fmla="val 23077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76656" y="4663440"/>
            <a:ext cx="13350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1/2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2276856" y="4663440"/>
            <a:ext cx="1499616" cy="356616"/>
          </a:xfrm>
          <a:prstGeom prst="roundRect">
            <a:avLst>
              <a:gd name="adj" fmla="val 23077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2359152" y="4663440"/>
            <a:ext cx="13350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1/3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3959352" y="4663440"/>
            <a:ext cx="1499616" cy="356616"/>
          </a:xfrm>
          <a:prstGeom prst="roundRect">
            <a:avLst>
              <a:gd name="adj" fmla="val 23077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4041648" y="4663440"/>
            <a:ext cx="13350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1/4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5641848" y="4663440"/>
            <a:ext cx="1499616" cy="356616"/>
          </a:xfrm>
          <a:prstGeom prst="roundRect">
            <a:avLst>
              <a:gd name="adj" fmla="val 23077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5724144" y="4663440"/>
            <a:ext cx="13350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3/4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594360" y="5330952"/>
            <a:ext cx="6940296" cy="704088"/>
          </a:xfrm>
          <a:prstGeom prst="roundRect">
            <a:avLst>
              <a:gd name="adj" fmla="val 16883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722376" y="5458968"/>
            <a:ext cx="1078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8058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20/25</a:t>
            </a:r>
            <a:endParaRPr lang="en-US" sz="2500" dirty="0"/>
          </a:p>
        </p:txBody>
      </p:sp>
      <p:sp>
        <p:nvSpPr>
          <p:cNvPr id="37" name="Text 35"/>
          <p:cNvSpPr/>
          <p:nvPr/>
        </p:nvSpPr>
        <p:spPr>
          <a:xfrm>
            <a:off x="1737360" y="5458968"/>
            <a:ext cx="5650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successful Virtual Slicing sessions (80% completion)</a:t>
            </a:r>
            <a:endParaRPr lang="en-US" sz="1030" dirty="0"/>
          </a:p>
        </p:txBody>
      </p:sp>
      <p:sp>
        <p:nvSpPr>
          <p:cNvPr id="40" name="Shape 38"/>
          <p:cNvSpPr/>
          <p:nvPr/>
        </p:nvSpPr>
        <p:spPr>
          <a:xfrm>
            <a:off x="7836408" y="1234440"/>
            <a:ext cx="3813048" cy="4956048"/>
          </a:xfrm>
          <a:prstGeom prst="roundRect">
            <a:avLst>
              <a:gd name="adj" fmla="val 4077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Shape 39"/>
          <p:cNvSpPr/>
          <p:nvPr/>
        </p:nvSpPr>
        <p:spPr>
          <a:xfrm>
            <a:off x="8577072" y="1408176"/>
            <a:ext cx="2240280" cy="4407408"/>
          </a:xfrm>
          <a:prstGeom prst="roundRect">
            <a:avLst>
              <a:gd name="adj" fmla="val 9796"/>
            </a:avLst>
          </a:prstGeom>
          <a:solidFill>
            <a:srgbClr val="16294C"/>
          </a:solidFill>
          <a:ln w="3810">
            <a:solidFill>
              <a:srgbClr val="1629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8654796" y="1499616"/>
            <a:ext cx="2084832" cy="4224528"/>
          </a:xfrm>
          <a:prstGeom prst="roundRect">
            <a:avLst>
              <a:gd name="adj" fmla="val 570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3" name="Image 0" descr="/mnt/data/WhatsApp Image 2026-09-19 at 2.02.16 PM (1)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1496" y="1531620"/>
            <a:ext cx="1851431" cy="4160520"/>
          </a:xfrm>
          <a:prstGeom prst="rect">
            <a:avLst/>
          </a:prstGeom>
        </p:spPr>
      </p:pic>
      <p:sp>
        <p:nvSpPr>
          <p:cNvPr id="44" name="Shape 41"/>
          <p:cNvSpPr/>
          <p:nvPr/>
        </p:nvSpPr>
        <p:spPr>
          <a:xfrm>
            <a:off x="9432036" y="1458468"/>
            <a:ext cx="530352" cy="50292"/>
          </a:xfrm>
          <a:prstGeom prst="roundRect">
            <a:avLst>
              <a:gd name="adj" fmla="val 36364"/>
            </a:avLst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42"/>
          <p:cNvSpPr/>
          <p:nvPr/>
        </p:nvSpPr>
        <p:spPr>
          <a:xfrm>
            <a:off x="8266176" y="5824728"/>
            <a:ext cx="2825496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 VIRTUAL SLICING UI</a:t>
            </a:r>
            <a:endParaRPr lang="en-US" sz="10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676C42B-54A7-3DE9-710A-77673F882FC7}"/>
              </a:ext>
            </a:extLst>
          </p:cNvPr>
          <p:cNvSpPr txBox="1"/>
          <p:nvPr/>
        </p:nvSpPr>
        <p:spPr>
          <a:xfrm>
            <a:off x="3406702" y="6547104"/>
            <a:ext cx="5378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IT22179876  |  De Costa M.M.P.  |  R26-IM-005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0F9833A1-ADAD-BDBB-1F30-DD15379401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75620" y="123444"/>
            <a:ext cx="1357884" cy="135788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  |  AI Air-Writing Trajectory Tracking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Abhilash K.A.T.W.  |  IT22081698  |  R26-IM-005</a:t>
            </a:r>
            <a:endParaRPr lang="en-US" sz="1090" dirty="0"/>
          </a:p>
        </p:txBody>
      </p:sp>
      <p:sp>
        <p:nvSpPr>
          <p:cNvPr id="8" name="Shape 6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07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1179576"/>
            <a:ext cx="566928" cy="338328"/>
          </a:xfrm>
          <a:prstGeom prst="roundRect">
            <a:avLst>
              <a:gd name="adj" fmla="val 24324"/>
            </a:avLst>
          </a:prstGeom>
          <a:solidFill>
            <a:srgbClr val="FFB838"/>
          </a:solidFill>
          <a:ln w="12700">
            <a:solidFill>
              <a:srgbClr val="FFB83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85216" y="1179576"/>
            <a:ext cx="4023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61288" y="1175004"/>
            <a:ext cx="6812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letters in free space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9496" y="1682496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Camera-based fingertip tracking — not touchscreen handwriting.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148840"/>
            <a:ext cx="6400800" cy="1161288"/>
          </a:xfrm>
          <a:prstGeom prst="roundRect">
            <a:avLst>
              <a:gd name="adj" fmla="val 12598"/>
            </a:avLst>
          </a:prstGeom>
          <a:solidFill>
            <a:srgbClr val="FFFFFF"/>
          </a:solidFill>
          <a:ln w="889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640" y="2148840"/>
            <a:ext cx="64008" cy="1161288"/>
          </a:xfrm>
          <a:prstGeom prst="rect">
            <a:avLst/>
          </a:prstGeom>
          <a:solidFill>
            <a:srgbClr val="FFB838"/>
          </a:solidFill>
          <a:ln w="12700">
            <a:solidFill>
              <a:srgbClr val="FFB83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0664" y="2286000"/>
            <a:ext cx="601675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B8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0664" y="2651760"/>
            <a:ext cx="59984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Camera frames → hand landmarks → ordered fingertip trajectory → normalized input → CNN prediction + feedback.</a:t>
            </a:r>
            <a:endParaRPr lang="en-US" sz="1120" dirty="0"/>
          </a:p>
        </p:txBody>
      </p:sp>
      <p:sp>
        <p:nvSpPr>
          <p:cNvPr id="19" name="Shape 17"/>
          <p:cNvSpPr/>
          <p:nvPr/>
        </p:nvSpPr>
        <p:spPr>
          <a:xfrm>
            <a:off x="594360" y="3712464"/>
            <a:ext cx="1444752" cy="502920"/>
          </a:xfrm>
          <a:prstGeom prst="roundRect">
            <a:avLst>
              <a:gd name="adj" fmla="val 16364"/>
            </a:avLst>
          </a:prstGeom>
          <a:solidFill>
            <a:srgbClr val="FFFFFF"/>
          </a:solidFill>
          <a:ln w="12700">
            <a:solidFill>
              <a:srgbClr val="FFB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0080" y="3758184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CAMERA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075688" y="3803904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20"/>
          <p:cNvSpPr/>
          <p:nvPr/>
        </p:nvSpPr>
        <p:spPr>
          <a:xfrm>
            <a:off x="2212848" y="3712464"/>
            <a:ext cx="1444752" cy="502920"/>
          </a:xfrm>
          <a:prstGeom prst="roundRect">
            <a:avLst>
              <a:gd name="adj" fmla="val 16364"/>
            </a:avLst>
          </a:prstGeom>
          <a:solidFill>
            <a:srgbClr val="FFFFFF"/>
          </a:solidFill>
          <a:ln w="12700">
            <a:solidFill>
              <a:srgbClr val="FFB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258568" y="3758184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FINGERTIP PATH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694176" y="3803904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3904488" y="3712464"/>
            <a:ext cx="1444752" cy="502920"/>
          </a:xfrm>
          <a:prstGeom prst="roundRect">
            <a:avLst>
              <a:gd name="adj" fmla="val 16364"/>
            </a:avLst>
          </a:prstGeom>
          <a:solidFill>
            <a:srgbClr val="FFFFFF"/>
          </a:solidFill>
          <a:ln w="12700">
            <a:solidFill>
              <a:srgbClr val="FFB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3950208" y="3758184"/>
            <a:ext cx="135331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CNN PREDICTION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385816" y="3803904"/>
            <a:ext cx="274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28" name="Shape 26"/>
          <p:cNvSpPr/>
          <p:nvPr/>
        </p:nvSpPr>
        <p:spPr>
          <a:xfrm>
            <a:off x="5650992" y="3712464"/>
            <a:ext cx="1325880" cy="502920"/>
          </a:xfrm>
          <a:prstGeom prst="roundRect">
            <a:avLst>
              <a:gd name="adj" fmla="val 16364"/>
            </a:avLst>
          </a:prstGeom>
          <a:solidFill>
            <a:srgbClr val="FFFFFF"/>
          </a:solidFill>
          <a:ln w="12700">
            <a:solidFill>
              <a:srgbClr val="FFB83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696712" y="3758184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FEEDBACK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94360" y="4782312"/>
            <a:ext cx="6364224" cy="704088"/>
          </a:xfrm>
          <a:prstGeom prst="roundRect">
            <a:avLst>
              <a:gd name="adj" fmla="val 16883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22376" y="4910328"/>
            <a:ext cx="1078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FFB8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19/25</a:t>
            </a:r>
            <a:endParaRPr lang="en-US" sz="2500" dirty="0"/>
          </a:p>
        </p:txBody>
      </p:sp>
      <p:sp>
        <p:nvSpPr>
          <p:cNvPr id="32" name="Text 30"/>
          <p:cNvSpPr/>
          <p:nvPr/>
        </p:nvSpPr>
        <p:spPr>
          <a:xfrm>
            <a:off x="1737360" y="4910328"/>
            <a:ext cx="5074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letters correctly recognized in recorded trials (76%)</a:t>
            </a:r>
            <a:endParaRPr lang="en-US" sz="1030" dirty="0"/>
          </a:p>
        </p:txBody>
      </p:sp>
      <p:sp>
        <p:nvSpPr>
          <p:cNvPr id="35" name="Shape 33"/>
          <p:cNvSpPr/>
          <p:nvPr/>
        </p:nvSpPr>
        <p:spPr>
          <a:xfrm>
            <a:off x="7178040" y="1234440"/>
            <a:ext cx="4480560" cy="4956048"/>
          </a:xfrm>
          <a:prstGeom prst="roundRect">
            <a:avLst>
              <a:gd name="adj" fmla="val 3469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6" name="Image 0" descr="/mnt/data/WhatsApp Image 2026-10-12 at 8.09.48 P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0064" y="2269084"/>
            <a:ext cx="4078224" cy="1835201"/>
          </a:xfrm>
          <a:prstGeom prst="rect">
            <a:avLst/>
          </a:prstGeom>
        </p:spPr>
      </p:pic>
      <p:sp>
        <p:nvSpPr>
          <p:cNvPr id="37" name="Text 34"/>
          <p:cNvSpPr/>
          <p:nvPr/>
        </p:nvSpPr>
        <p:spPr>
          <a:xfrm>
            <a:off x="7470648" y="4581144"/>
            <a:ext cx="38221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4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 AIR-WRITING MODULE UI</a:t>
            </a:r>
            <a:endParaRPr lang="en-US" sz="1040" dirty="0"/>
          </a:p>
        </p:txBody>
      </p:sp>
      <p:sp>
        <p:nvSpPr>
          <p:cNvPr id="38" name="Text 35"/>
          <p:cNvSpPr/>
          <p:nvPr/>
        </p:nvSpPr>
        <p:spPr>
          <a:xfrm>
            <a:off x="7479792" y="5084064"/>
            <a:ext cx="3776472" cy="6492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Learning feedback follows the tracked hand-motion path and model prediction.</a:t>
            </a:r>
            <a:endParaRPr lang="en-US" sz="12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5B3649-B1D0-E718-72B5-958CA0BBF158}"/>
              </a:ext>
            </a:extLst>
          </p:cNvPr>
          <p:cNvSpPr txBox="1"/>
          <p:nvPr/>
        </p:nvSpPr>
        <p:spPr>
          <a:xfrm>
            <a:off x="3406702" y="6547104"/>
            <a:ext cx="5378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IT22081698  |  Abhilash K.A.T.W.  |  R26-IM-005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C6BAD704-FD2A-A3D6-776C-EC1A1FBE85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75620" y="123444"/>
            <a:ext cx="1357884" cy="13578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  |  Sketch-Driven Vocabulary Learning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Wickramasingha N.N.  |  IT22214102  |  R26-IM-005</a:t>
            </a:r>
            <a:endParaRPr lang="en-US" sz="1090" dirty="0"/>
          </a:p>
        </p:txBody>
      </p:sp>
      <p:sp>
        <p:nvSpPr>
          <p:cNvPr id="8" name="Shape 6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07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1179576"/>
            <a:ext cx="566928" cy="338328"/>
          </a:xfrm>
          <a:prstGeom prst="roundRect">
            <a:avLst>
              <a:gd name="adj" fmla="val 24324"/>
            </a:avLst>
          </a:prstGeom>
          <a:solidFill>
            <a:srgbClr val="21A881"/>
          </a:solidFill>
          <a:ln w="12700">
            <a:solidFill>
              <a:srgbClr val="21A88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85216" y="1179576"/>
            <a:ext cx="40233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61288" y="1175004"/>
            <a:ext cx="6812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Sketch → word → AR reward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539496" y="1682496"/>
            <a:ext cx="7040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Drawing becomes the entry point for spelling and pronunciation practice.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148840"/>
            <a:ext cx="6986016" cy="1207008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 w="889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548640" y="2148840"/>
            <a:ext cx="64008" cy="1207008"/>
          </a:xfrm>
          <a:prstGeom prst="rect">
            <a:avLst/>
          </a:prstGeom>
          <a:solidFill>
            <a:srgbClr val="21A881"/>
          </a:solidFill>
          <a:ln w="12700">
            <a:solidFill>
              <a:srgbClr val="21A88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740664" y="2286000"/>
            <a:ext cx="6601968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 IT WORKS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740664" y="2651760"/>
            <a:ext cx="65836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child draws a familiar object → CNN classifies it → spelling + pronunciation-oriented tasks → AR model unlocked only after both are completed.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594360" y="3621024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SUPPORTED WORDS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94360" y="3977640"/>
            <a:ext cx="1207008" cy="393192"/>
          </a:xfrm>
          <a:prstGeom prst="roundRect">
            <a:avLst>
              <a:gd name="adj" fmla="val 20930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76656" y="3977640"/>
            <a:ext cx="10424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1938528" y="3977640"/>
            <a:ext cx="1207008" cy="393192"/>
          </a:xfrm>
          <a:prstGeom prst="roundRect">
            <a:avLst>
              <a:gd name="adj" fmla="val 20930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2020824" y="3977640"/>
            <a:ext cx="10424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282696" y="3977640"/>
            <a:ext cx="1207008" cy="393192"/>
          </a:xfrm>
          <a:prstGeom prst="roundRect">
            <a:avLst>
              <a:gd name="adj" fmla="val 20930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364992" y="3977640"/>
            <a:ext cx="10424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Fish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626864" y="3977640"/>
            <a:ext cx="1207008" cy="393192"/>
          </a:xfrm>
          <a:prstGeom prst="roundRect">
            <a:avLst>
              <a:gd name="adj" fmla="val 20930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3977640"/>
            <a:ext cx="10424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Sun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971032" y="3977640"/>
            <a:ext cx="1207008" cy="393192"/>
          </a:xfrm>
          <a:prstGeom prst="roundRect">
            <a:avLst>
              <a:gd name="adj" fmla="val 20930"/>
            </a:avLst>
          </a:prstGeom>
          <a:solidFill>
            <a:srgbClr val="E6F8F0"/>
          </a:solidFill>
          <a:ln w="12700">
            <a:solidFill>
              <a:srgbClr val="E6F8F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053328" y="3977640"/>
            <a:ext cx="1042416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Tree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594360" y="4773168"/>
            <a:ext cx="6940296" cy="704088"/>
          </a:xfrm>
          <a:prstGeom prst="roundRect">
            <a:avLst>
              <a:gd name="adj" fmla="val 16883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722376" y="4901184"/>
            <a:ext cx="107899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5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17/25</a:t>
            </a:r>
            <a:endParaRPr lang="en-US" sz="2500" dirty="0"/>
          </a:p>
        </p:txBody>
      </p:sp>
      <p:sp>
        <p:nvSpPr>
          <p:cNvPr id="32" name="Text 30"/>
          <p:cNvSpPr/>
          <p:nvPr/>
        </p:nvSpPr>
        <p:spPr>
          <a:xfrm>
            <a:off x="1737360" y="4901184"/>
            <a:ext cx="565099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completed the full spelling + pronunciation + AR flow (68%)</a:t>
            </a:r>
            <a:endParaRPr lang="en-US" sz="1030" dirty="0"/>
          </a:p>
        </p:txBody>
      </p:sp>
      <p:sp>
        <p:nvSpPr>
          <p:cNvPr id="35" name="Shape 33"/>
          <p:cNvSpPr/>
          <p:nvPr/>
        </p:nvSpPr>
        <p:spPr>
          <a:xfrm>
            <a:off x="7836408" y="1234440"/>
            <a:ext cx="3813048" cy="4956048"/>
          </a:xfrm>
          <a:prstGeom prst="roundRect">
            <a:avLst>
              <a:gd name="adj" fmla="val 4077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8567928" y="1408176"/>
            <a:ext cx="2240280" cy="4407408"/>
          </a:xfrm>
          <a:prstGeom prst="roundRect">
            <a:avLst>
              <a:gd name="adj" fmla="val 9796"/>
            </a:avLst>
          </a:prstGeom>
          <a:solidFill>
            <a:srgbClr val="16294C"/>
          </a:solidFill>
          <a:ln w="3810">
            <a:solidFill>
              <a:srgbClr val="1629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8645652" y="1499616"/>
            <a:ext cx="2084832" cy="4224528"/>
          </a:xfrm>
          <a:prstGeom prst="roundRect">
            <a:avLst>
              <a:gd name="adj" fmla="val 5702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0" descr="/mnt/data/WhatsApp Image 2026-10-12 at 11.16.13 AM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352" y="1531620"/>
            <a:ext cx="1851431" cy="4160520"/>
          </a:xfrm>
          <a:prstGeom prst="rect">
            <a:avLst/>
          </a:prstGeom>
        </p:spPr>
      </p:pic>
      <p:sp>
        <p:nvSpPr>
          <p:cNvPr id="39" name="Shape 36"/>
          <p:cNvSpPr/>
          <p:nvPr/>
        </p:nvSpPr>
        <p:spPr>
          <a:xfrm>
            <a:off x="9422892" y="1458468"/>
            <a:ext cx="530352" cy="50292"/>
          </a:xfrm>
          <a:prstGeom prst="roundRect">
            <a:avLst>
              <a:gd name="adj" fmla="val 36364"/>
            </a:avLst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7"/>
          <p:cNvSpPr/>
          <p:nvPr/>
        </p:nvSpPr>
        <p:spPr>
          <a:xfrm>
            <a:off x="8321040" y="5824728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 SKETCH MODULE UI</a:t>
            </a:r>
            <a:endParaRPr lang="en-US" sz="100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B997910-C3C0-512F-8196-A3B23EDA0E69}"/>
              </a:ext>
            </a:extLst>
          </p:cNvPr>
          <p:cNvSpPr txBox="1"/>
          <p:nvPr/>
        </p:nvSpPr>
        <p:spPr>
          <a:xfrm>
            <a:off x="3406702" y="6547104"/>
            <a:ext cx="53785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IT22214102  |  </a:t>
            </a:r>
            <a:r>
              <a:rPr lang="en-US" sz="1400" b="1" dirty="0" err="1">
                <a:solidFill>
                  <a:schemeClr val="bg1"/>
                </a:solidFill>
              </a:rPr>
              <a:t>Wickramasingha</a:t>
            </a:r>
            <a:r>
              <a:rPr lang="en-US" sz="1400" b="1" dirty="0">
                <a:solidFill>
                  <a:schemeClr val="bg1"/>
                </a:solidFill>
              </a:rPr>
              <a:t> N.N.  |  R26-IM-005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CDC5610C-D1BE-FEFD-DED1-1EB4F8C8DE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675620" y="123444"/>
            <a:ext cx="1357884" cy="13578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Evaluation, user evidence &amp; limitations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integrated prototype • Real primary-school user testing</a:t>
            </a:r>
            <a:endParaRPr lang="en-US" sz="1090" dirty="0"/>
          </a:p>
        </p:txBody>
      </p:sp>
      <p:sp>
        <p:nvSpPr>
          <p:cNvPr id="6" name="Shape 4"/>
          <p:cNvSpPr/>
          <p:nvPr/>
        </p:nvSpPr>
        <p:spPr>
          <a:xfrm>
            <a:off x="10232136" y="265176"/>
            <a:ext cx="1453896" cy="365760"/>
          </a:xfrm>
          <a:prstGeom prst="roundRect">
            <a:avLst>
              <a:gd name="adj" fmla="val 40000"/>
            </a:avLst>
          </a:prstGeom>
          <a:solidFill>
            <a:srgbClr val="244775"/>
          </a:solidFill>
          <a:ln w="12700">
            <a:solidFill>
              <a:srgbClr val="244775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351008" y="292608"/>
            <a:ext cx="12161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GEOLEX AR</a:t>
            </a:r>
            <a:endParaRPr lang="en-US" sz="1080" dirty="0"/>
          </a:p>
        </p:txBody>
      </p:sp>
      <p:sp>
        <p:nvSpPr>
          <p:cNvPr id="8" name="Shape 6"/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/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39496" y="1271016"/>
            <a:ext cx="2322576" cy="402336"/>
          </a:xfrm>
          <a:prstGeom prst="roundRect">
            <a:avLst>
              <a:gd name="adj" fmla="val 20455"/>
            </a:avLst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21792" y="1271016"/>
            <a:ext cx="215798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 UNIQUE LEARNERS</a:t>
            </a:r>
            <a:endParaRPr lang="en-US" sz="1180" dirty="0"/>
          </a:p>
        </p:txBody>
      </p:sp>
      <p:sp>
        <p:nvSpPr>
          <p:cNvPr id="13" name="Text 11"/>
          <p:cNvSpPr/>
          <p:nvPr/>
        </p:nvSpPr>
        <p:spPr>
          <a:xfrm>
            <a:off x="3090672" y="1289304"/>
            <a:ext cx="8366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learners aged 9–12 tested C1 + C2   |   25 learners aged 6–8 tested C3 + C4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66928" y="1938528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COMPONENT-SPECIFIC OUTCOMES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548640" y="2414016"/>
            <a:ext cx="612648" cy="338328"/>
          </a:xfrm>
          <a:prstGeom prst="roundRect">
            <a:avLst>
              <a:gd name="adj" fmla="val 24324"/>
            </a:avLst>
          </a:prstGeom>
          <a:solidFill>
            <a:srgbClr val="2966D9"/>
          </a:solidFill>
          <a:ln w="12700">
            <a:solidFill>
              <a:srgbClr val="2966D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30936" y="2414016"/>
            <a:ext cx="44805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307592" y="2427732"/>
            <a:ext cx="2478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 validity agreement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3858768" y="2476195"/>
            <a:ext cx="2761488" cy="196596"/>
          </a:xfrm>
          <a:prstGeom prst="roundRect">
            <a:avLst>
              <a:gd name="adj" fmla="val 27907"/>
            </a:avLst>
          </a:prstGeom>
          <a:solidFill>
            <a:srgbClr val="E2E8F2"/>
          </a:solidFill>
          <a:ln w="12700">
            <a:solidFill>
              <a:srgbClr val="E2E8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858768" y="2476195"/>
            <a:ext cx="2761488" cy="196596"/>
          </a:xfrm>
          <a:prstGeom prst="roundRect">
            <a:avLst>
              <a:gd name="adj" fmla="val 27907"/>
            </a:avLst>
          </a:prstGeom>
          <a:solidFill>
            <a:srgbClr val="2966D9"/>
          </a:solidFill>
          <a:ln w="12700">
            <a:solidFill>
              <a:srgbClr val="2966D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84848" y="2400300"/>
            <a:ext cx="6492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100%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48640" y="3118104"/>
            <a:ext cx="612648" cy="338328"/>
          </a:xfrm>
          <a:prstGeom prst="roundRect">
            <a:avLst>
              <a:gd name="adj" fmla="val 24324"/>
            </a:avLst>
          </a:prstGeom>
          <a:solidFill>
            <a:srgbClr val="8058DB"/>
          </a:solidFill>
          <a:ln w="12700">
            <a:solidFill>
              <a:srgbClr val="8058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630936" y="3118104"/>
            <a:ext cx="44805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307592" y="3131820"/>
            <a:ext cx="2478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Slicing session completion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3858768" y="3180283"/>
            <a:ext cx="2761488" cy="196596"/>
          </a:xfrm>
          <a:prstGeom prst="roundRect">
            <a:avLst>
              <a:gd name="adj" fmla="val 27907"/>
            </a:avLst>
          </a:prstGeom>
          <a:solidFill>
            <a:srgbClr val="E2E8F2"/>
          </a:solidFill>
          <a:ln w="12700">
            <a:solidFill>
              <a:srgbClr val="E2E8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3858768" y="3180283"/>
            <a:ext cx="2209190" cy="196596"/>
          </a:xfrm>
          <a:prstGeom prst="roundRect">
            <a:avLst>
              <a:gd name="adj" fmla="val 27907"/>
            </a:avLst>
          </a:prstGeom>
          <a:solidFill>
            <a:srgbClr val="8058DB"/>
          </a:solidFill>
          <a:ln w="12700">
            <a:solidFill>
              <a:srgbClr val="8058D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784848" y="3104388"/>
            <a:ext cx="6492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8058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80%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548640" y="3822192"/>
            <a:ext cx="612648" cy="338328"/>
          </a:xfrm>
          <a:prstGeom prst="roundRect">
            <a:avLst>
              <a:gd name="adj" fmla="val 24324"/>
            </a:avLst>
          </a:prstGeom>
          <a:solidFill>
            <a:srgbClr val="FFB838"/>
          </a:solidFill>
          <a:ln w="12700">
            <a:solidFill>
              <a:srgbClr val="FFB83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30936" y="3822192"/>
            <a:ext cx="44805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307592" y="3835908"/>
            <a:ext cx="2478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Letter recognition (sample)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3858768" y="3884371"/>
            <a:ext cx="2761488" cy="196596"/>
          </a:xfrm>
          <a:prstGeom prst="roundRect">
            <a:avLst>
              <a:gd name="adj" fmla="val 27907"/>
            </a:avLst>
          </a:prstGeom>
          <a:solidFill>
            <a:srgbClr val="E2E8F2"/>
          </a:solidFill>
          <a:ln w="12700">
            <a:solidFill>
              <a:srgbClr val="E2E8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3858768" y="3884371"/>
            <a:ext cx="2098731" cy="196596"/>
          </a:xfrm>
          <a:prstGeom prst="roundRect">
            <a:avLst>
              <a:gd name="adj" fmla="val 27907"/>
            </a:avLst>
          </a:prstGeom>
          <a:solidFill>
            <a:srgbClr val="FFB838"/>
          </a:solidFill>
          <a:ln w="12700">
            <a:solidFill>
              <a:srgbClr val="FFB83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6784848" y="3808476"/>
            <a:ext cx="6492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FFB83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76%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548640" y="4526280"/>
            <a:ext cx="612648" cy="338328"/>
          </a:xfrm>
          <a:prstGeom prst="roundRect">
            <a:avLst>
              <a:gd name="adj" fmla="val 24324"/>
            </a:avLst>
          </a:prstGeom>
          <a:solidFill>
            <a:srgbClr val="21A881"/>
          </a:solidFill>
          <a:ln w="12700">
            <a:solidFill>
              <a:srgbClr val="21A88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30936" y="4526280"/>
            <a:ext cx="44805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307592" y="4539996"/>
            <a:ext cx="247802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Full vocabulary/AR workflow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858768" y="4588459"/>
            <a:ext cx="2761488" cy="196596"/>
          </a:xfrm>
          <a:prstGeom prst="roundRect">
            <a:avLst>
              <a:gd name="adj" fmla="val 27907"/>
            </a:avLst>
          </a:prstGeom>
          <a:solidFill>
            <a:srgbClr val="E2E8F2"/>
          </a:solidFill>
          <a:ln w="12700">
            <a:solidFill>
              <a:srgbClr val="E2E8F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3858768" y="4588459"/>
            <a:ext cx="1877812" cy="196596"/>
          </a:xfrm>
          <a:prstGeom prst="roundRect">
            <a:avLst>
              <a:gd name="adj" fmla="val 27907"/>
            </a:avLst>
          </a:prstGeom>
          <a:solidFill>
            <a:srgbClr val="21A881"/>
          </a:solidFill>
          <a:ln w="12700">
            <a:solidFill>
              <a:srgbClr val="21A881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6784848" y="4512564"/>
            <a:ext cx="64922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68%</a:t>
            </a:r>
            <a:endParaRPr lang="en-US" sz="1800" dirty="0"/>
          </a:p>
        </p:txBody>
      </p:sp>
      <p:sp>
        <p:nvSpPr>
          <p:cNvPr id="39" name="Shape 37"/>
          <p:cNvSpPr/>
          <p:nvPr/>
        </p:nvSpPr>
        <p:spPr>
          <a:xfrm>
            <a:off x="7735824" y="1901952"/>
            <a:ext cx="3886200" cy="3401568"/>
          </a:xfrm>
          <a:prstGeom prst="roundRect">
            <a:avLst>
              <a:gd name="adj" fmla="val 4570"/>
            </a:avLst>
          </a:prstGeom>
          <a:solidFill>
            <a:srgbClr val="FFFFFF"/>
          </a:solidFill>
          <a:ln w="7620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/>
          <p:nvPr/>
        </p:nvSpPr>
        <p:spPr>
          <a:xfrm>
            <a:off x="7964424" y="2112264"/>
            <a:ext cx="34930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4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 / POST LEARNING MEANS</a:t>
            </a:r>
            <a:endParaRPr lang="en-US" sz="1240" dirty="0"/>
          </a:p>
        </p:txBody>
      </p:sp>
      <p:sp>
        <p:nvSpPr>
          <p:cNvPr id="41" name="Shape 39"/>
          <p:cNvSpPr/>
          <p:nvPr/>
        </p:nvSpPr>
        <p:spPr>
          <a:xfrm>
            <a:off x="7973568" y="2670048"/>
            <a:ext cx="521208" cy="365760"/>
          </a:xfrm>
          <a:prstGeom prst="roundRect">
            <a:avLst>
              <a:gd name="adj" fmla="val 22500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Text 40"/>
          <p:cNvSpPr/>
          <p:nvPr/>
        </p:nvSpPr>
        <p:spPr>
          <a:xfrm>
            <a:off x="8055864" y="2670048"/>
            <a:ext cx="356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C1</a:t>
            </a:r>
            <a:endParaRPr lang="en-US" sz="1100" dirty="0"/>
          </a:p>
        </p:txBody>
      </p:sp>
      <p:sp>
        <p:nvSpPr>
          <p:cNvPr id="43" name="Text 41"/>
          <p:cNvSpPr/>
          <p:nvPr/>
        </p:nvSpPr>
        <p:spPr>
          <a:xfrm>
            <a:off x="8668512" y="2670048"/>
            <a:ext cx="9326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/ 10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9564624" y="2670048"/>
            <a:ext cx="310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900" dirty="0"/>
          </a:p>
        </p:txBody>
      </p:sp>
      <p:sp>
        <p:nvSpPr>
          <p:cNvPr id="45" name="Text 43"/>
          <p:cNvSpPr/>
          <p:nvPr/>
        </p:nvSpPr>
        <p:spPr>
          <a:xfrm>
            <a:off x="9976104" y="2670048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/ 10</a:t>
            </a:r>
            <a:endParaRPr lang="en-US" sz="1300" dirty="0"/>
          </a:p>
        </p:txBody>
      </p:sp>
      <p:sp>
        <p:nvSpPr>
          <p:cNvPr id="46" name="Shape 44"/>
          <p:cNvSpPr/>
          <p:nvPr/>
        </p:nvSpPr>
        <p:spPr>
          <a:xfrm>
            <a:off x="7973568" y="3218688"/>
            <a:ext cx="521208" cy="365760"/>
          </a:xfrm>
          <a:prstGeom prst="roundRect">
            <a:avLst>
              <a:gd name="adj" fmla="val 22500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8055864" y="3218688"/>
            <a:ext cx="356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C2</a:t>
            </a:r>
            <a:endParaRPr lang="en-US" sz="1100" dirty="0"/>
          </a:p>
        </p:txBody>
      </p:sp>
      <p:sp>
        <p:nvSpPr>
          <p:cNvPr id="48" name="Text 46"/>
          <p:cNvSpPr/>
          <p:nvPr/>
        </p:nvSpPr>
        <p:spPr>
          <a:xfrm>
            <a:off x="8668512" y="3218688"/>
            <a:ext cx="9326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/ 10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9564624" y="3218688"/>
            <a:ext cx="310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900" dirty="0"/>
          </a:p>
        </p:txBody>
      </p:sp>
      <p:sp>
        <p:nvSpPr>
          <p:cNvPr id="50" name="Text 48"/>
          <p:cNvSpPr/>
          <p:nvPr/>
        </p:nvSpPr>
        <p:spPr>
          <a:xfrm>
            <a:off x="9976104" y="3218688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/ 10</a:t>
            </a:r>
            <a:endParaRPr lang="en-US" sz="1300" dirty="0"/>
          </a:p>
        </p:txBody>
      </p:sp>
      <p:sp>
        <p:nvSpPr>
          <p:cNvPr id="51" name="Shape 49"/>
          <p:cNvSpPr/>
          <p:nvPr/>
        </p:nvSpPr>
        <p:spPr>
          <a:xfrm>
            <a:off x="7973568" y="3767328"/>
            <a:ext cx="521208" cy="365760"/>
          </a:xfrm>
          <a:prstGeom prst="roundRect">
            <a:avLst>
              <a:gd name="adj" fmla="val 22500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50"/>
          <p:cNvSpPr/>
          <p:nvPr/>
        </p:nvSpPr>
        <p:spPr>
          <a:xfrm>
            <a:off x="8055864" y="3767328"/>
            <a:ext cx="356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C3</a:t>
            </a:r>
            <a:endParaRPr lang="en-US" sz="1100" dirty="0"/>
          </a:p>
        </p:txBody>
      </p:sp>
      <p:sp>
        <p:nvSpPr>
          <p:cNvPr id="53" name="Text 51"/>
          <p:cNvSpPr/>
          <p:nvPr/>
        </p:nvSpPr>
        <p:spPr>
          <a:xfrm>
            <a:off x="8668512" y="3767328"/>
            <a:ext cx="9326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/ 10</a:t>
            </a:r>
            <a:endParaRPr lang="en-US" sz="1200" dirty="0"/>
          </a:p>
        </p:txBody>
      </p:sp>
      <p:sp>
        <p:nvSpPr>
          <p:cNvPr id="54" name="Text 52"/>
          <p:cNvSpPr/>
          <p:nvPr/>
        </p:nvSpPr>
        <p:spPr>
          <a:xfrm>
            <a:off x="9564624" y="3767328"/>
            <a:ext cx="310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900" dirty="0"/>
          </a:p>
        </p:txBody>
      </p:sp>
      <p:sp>
        <p:nvSpPr>
          <p:cNvPr id="55" name="Text 53"/>
          <p:cNvSpPr/>
          <p:nvPr/>
        </p:nvSpPr>
        <p:spPr>
          <a:xfrm>
            <a:off x="9976104" y="3767328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 / 10</a:t>
            </a:r>
            <a:endParaRPr lang="en-US" sz="1300" dirty="0"/>
          </a:p>
        </p:txBody>
      </p:sp>
      <p:sp>
        <p:nvSpPr>
          <p:cNvPr id="56" name="Shape 54"/>
          <p:cNvSpPr/>
          <p:nvPr/>
        </p:nvSpPr>
        <p:spPr>
          <a:xfrm>
            <a:off x="7973568" y="4315968"/>
            <a:ext cx="521208" cy="365760"/>
          </a:xfrm>
          <a:prstGeom prst="roundRect">
            <a:avLst>
              <a:gd name="adj" fmla="val 22500"/>
            </a:avLst>
          </a:prstGeom>
          <a:solidFill>
            <a:srgbClr val="EAF2FF"/>
          </a:solidFill>
          <a:ln w="12700">
            <a:solidFill>
              <a:srgbClr val="EAF2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5"/>
          <p:cNvSpPr/>
          <p:nvPr/>
        </p:nvSpPr>
        <p:spPr>
          <a:xfrm>
            <a:off x="8055864" y="4315968"/>
            <a:ext cx="35661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966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C4</a:t>
            </a:r>
            <a:endParaRPr lang="en-US" sz="1100" dirty="0"/>
          </a:p>
        </p:txBody>
      </p:sp>
      <p:sp>
        <p:nvSpPr>
          <p:cNvPr id="58" name="Text 56"/>
          <p:cNvSpPr/>
          <p:nvPr/>
        </p:nvSpPr>
        <p:spPr>
          <a:xfrm>
            <a:off x="8668512" y="4315968"/>
            <a:ext cx="932688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/ 10</a:t>
            </a:r>
            <a:endParaRPr lang="en-US" sz="1200" dirty="0"/>
          </a:p>
        </p:txBody>
      </p:sp>
      <p:sp>
        <p:nvSpPr>
          <p:cNvPr id="59" name="Text 57"/>
          <p:cNvSpPr/>
          <p:nvPr/>
        </p:nvSpPr>
        <p:spPr>
          <a:xfrm>
            <a:off x="9564624" y="4315968"/>
            <a:ext cx="31089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1900" dirty="0"/>
          </a:p>
        </p:txBody>
      </p:sp>
      <p:sp>
        <p:nvSpPr>
          <p:cNvPr id="60" name="Text 58"/>
          <p:cNvSpPr/>
          <p:nvPr/>
        </p:nvSpPr>
        <p:spPr>
          <a:xfrm>
            <a:off x="9976104" y="4315968"/>
            <a:ext cx="104241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1A88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/ 10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982712" y="4974336"/>
            <a:ext cx="346557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1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Pre/Post gains are descriptive group means; no significance claim.</a:t>
            </a:r>
            <a:endParaRPr lang="en-US" sz="910" dirty="0"/>
          </a:p>
        </p:txBody>
      </p:sp>
      <p:sp>
        <p:nvSpPr>
          <p:cNvPr id="62" name="Shape 60"/>
          <p:cNvSpPr/>
          <p:nvPr/>
        </p:nvSpPr>
        <p:spPr>
          <a:xfrm>
            <a:off x="530352" y="5559552"/>
            <a:ext cx="11109960" cy="82296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8255">
            <a:solidFill>
              <a:srgbClr val="DEE5F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694944" y="5669280"/>
            <a:ext cx="1170432" cy="265176"/>
          </a:xfrm>
          <a:prstGeom prst="roundRect">
            <a:avLst>
              <a:gd name="adj" fmla="val 31034"/>
            </a:avLst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777240" y="5669280"/>
            <a:ext cx="100584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LIMITATIONS</a:t>
            </a:r>
            <a:endParaRPr lang="en-US" sz="930" dirty="0"/>
          </a:p>
        </p:txBody>
      </p:sp>
      <p:sp>
        <p:nvSpPr>
          <p:cNvPr id="65" name="Text 63"/>
          <p:cNvSpPr/>
          <p:nvPr/>
        </p:nvSpPr>
        <p:spPr>
          <a:xfrm>
            <a:off x="1984248" y="5650992"/>
            <a:ext cx="94183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1A28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Small sample; C2 correction not separately quantified; C3 letters limited to 17 uppercase targets; C4 lacks child-sketch ground-truth labels.</a:t>
            </a:r>
            <a:endParaRPr lang="en-US" sz="1050" dirty="0"/>
          </a:p>
        </p:txBody>
      </p:sp>
      <p:sp>
        <p:nvSpPr>
          <p:cNvPr id="66" name="Text 64"/>
          <p:cNvSpPr/>
          <p:nvPr/>
        </p:nvSpPr>
        <p:spPr>
          <a:xfrm>
            <a:off x="566928" y="5294376"/>
            <a:ext cx="10972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58698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NOTE: Metrics measure different tasks; they are not directly comparable AI accuracy rates.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6B2E3A-9FEC-D3C5-65DC-44546F524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E622E68-C381-28A5-086C-EA99C5D094A9}"/>
              </a:ext>
            </a:extLst>
          </p:cNvPr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7567CCD-790C-AACE-5A4F-FA91EEF69D43}"/>
              </a:ext>
            </a:extLst>
          </p:cNvPr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42F8FCC-90E3-E16C-64C6-B7778370D9C3}"/>
              </a:ext>
            </a:extLst>
          </p:cNvPr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Evaluation, user evidence &amp; limitations</a:t>
            </a:r>
            <a:endParaRPr lang="en-US" sz="2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8E60A48-028B-C0AA-1B9A-08F340DD4DDD}"/>
              </a:ext>
            </a:extLst>
          </p:cNvPr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integrated prototype • Real primary-school user testing</a:t>
            </a:r>
            <a:endParaRPr lang="en-US" sz="109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7FCA2C6-D7C3-6FA1-B4FB-DDCE397422B9}"/>
              </a:ext>
            </a:extLst>
          </p:cNvPr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B41BEBB-EB4A-91C3-0822-B0B6D87359B1}"/>
              </a:ext>
            </a:extLst>
          </p:cNvPr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B1D7D6D-8620-8D9E-38C3-3DA13E08FA23}"/>
              </a:ext>
            </a:extLst>
          </p:cNvPr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</a:t>
            </a:r>
            <a:endParaRPr lang="en-US" sz="900" dirty="0"/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E83B169-7CBC-CC38-0E31-6BFCFBB63E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2462" y="1097280"/>
            <a:ext cx="3409163" cy="255687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3093DD69-52CA-371F-F668-65F5EA5BEF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809" y="1097280"/>
            <a:ext cx="1917654" cy="255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82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48FA92-D993-11F5-78AC-0A770167D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397A716-3748-7833-F3D0-9DDD00470DA0}"/>
              </a:ext>
            </a:extLst>
          </p:cNvPr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E26C15D5-DE91-315E-FB7D-C325259D7AD4}"/>
              </a:ext>
            </a:extLst>
          </p:cNvPr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7ABBEC8-086A-7393-B7B3-F43335B5255E}"/>
              </a:ext>
            </a:extLst>
          </p:cNvPr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 Feedbacks</a:t>
            </a:r>
            <a:endParaRPr lang="en-US" sz="2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3B94AA8-734F-0A5B-D5C6-424F1F7DE72A}"/>
              </a:ext>
            </a:extLst>
          </p:cNvPr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integrated prototype • Real primary-school user testing</a:t>
            </a:r>
            <a:endParaRPr lang="en-US" sz="109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E5A923C-E5BE-9AB8-6B9F-F9259000170B}"/>
              </a:ext>
            </a:extLst>
          </p:cNvPr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9D042867-9A17-29A5-CC0D-74CCD21862C1}"/>
              </a:ext>
            </a:extLst>
          </p:cNvPr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D2A69C9-0A1F-1A57-8225-CA07FAD0AD5B}"/>
              </a:ext>
            </a:extLst>
          </p:cNvPr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</a:t>
            </a:r>
            <a:endParaRPr lang="en-US" sz="900" dirty="0"/>
          </a:p>
        </p:txBody>
      </p:sp>
      <p:pic>
        <p:nvPicPr>
          <p:cNvPr id="6" name="Picture 5" descr="Forms response chart. Question title: Which GeoLex AR features did you try?. Number of responses: 21 responses.">
            <a:extLst>
              <a:ext uri="{FF2B5EF4-FFF2-40B4-BE49-F238E27FC236}">
                <a16:creationId xmlns:a16="http://schemas.microsoft.com/office/drawing/2014/main" id="{8DB5430A-99EE-469F-5911-3FEADC3C2D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900" y="1014984"/>
            <a:ext cx="4406932" cy="2095099"/>
          </a:xfrm>
          <a:prstGeom prst="rect">
            <a:avLst/>
          </a:prstGeom>
        </p:spPr>
      </p:pic>
      <p:pic>
        <p:nvPicPr>
          <p:cNvPr id="7" name="Picture 6" descr="Forms response chart. Question title: How easy was GeoLex AR to use?. Number of responses: 21 responses.">
            <a:extLst>
              <a:ext uri="{FF2B5EF4-FFF2-40B4-BE49-F238E27FC236}">
                <a16:creationId xmlns:a16="http://schemas.microsoft.com/office/drawing/2014/main" id="{F08BEDB8-670C-22DB-FC59-149A712178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6037" y="1014984"/>
            <a:ext cx="4406932" cy="2095099"/>
          </a:xfrm>
          <a:prstGeom prst="rect">
            <a:avLst/>
          </a:prstGeom>
        </p:spPr>
      </p:pic>
      <p:pic>
        <p:nvPicPr>
          <p:cNvPr id="11" name="Picture 10" descr="Forms response chart. Question title: How interesting and engaging was the experience?. Number of responses: 21 responses.">
            <a:extLst>
              <a:ext uri="{FF2B5EF4-FFF2-40B4-BE49-F238E27FC236}">
                <a16:creationId xmlns:a16="http://schemas.microsoft.com/office/drawing/2014/main" id="{03085397-9E2B-1797-2460-2123FEC5E9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5900" y="3487313"/>
            <a:ext cx="4406932" cy="2095099"/>
          </a:xfrm>
          <a:prstGeom prst="rect">
            <a:avLst/>
          </a:prstGeom>
        </p:spPr>
      </p:pic>
      <p:pic>
        <p:nvPicPr>
          <p:cNvPr id="12" name="Picture 11" descr="Forms response chart. Question title: Did GeoLex AR help you understand shapes or English words better?. Number of responses: 21 responses.">
            <a:extLst>
              <a:ext uri="{FF2B5EF4-FFF2-40B4-BE49-F238E27FC236}">
                <a16:creationId xmlns:a16="http://schemas.microsoft.com/office/drawing/2014/main" id="{D218C9C8-16DB-F08F-90BE-DED10FA830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6036" y="3538413"/>
            <a:ext cx="4406933" cy="185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257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35843E-38B4-9939-D034-FBD94F6A6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F21CD31-E9F0-BCBD-E834-95F02EA65783}"/>
              </a:ext>
            </a:extLst>
          </p:cNvPr>
          <p:cNvSpPr/>
          <p:nvPr/>
        </p:nvSpPr>
        <p:spPr>
          <a:xfrm>
            <a:off x="0" y="0"/>
            <a:ext cx="12191695" cy="68580"/>
          </a:xfrm>
          <a:prstGeom prst="rect">
            <a:avLst/>
          </a:prstGeom>
          <a:solidFill>
            <a:srgbClr val="2CC7DD"/>
          </a:solidFill>
          <a:ln w="12700">
            <a:solidFill>
              <a:srgbClr val="2CC7D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55852EE-DA58-8E5D-2F0E-3E63C0ED8161}"/>
              </a:ext>
            </a:extLst>
          </p:cNvPr>
          <p:cNvSpPr/>
          <p:nvPr/>
        </p:nvSpPr>
        <p:spPr>
          <a:xfrm>
            <a:off x="0" y="68580"/>
            <a:ext cx="12191695" cy="87782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18DE5DA-34CC-9E16-33D1-2E8336FFBE6E}"/>
              </a:ext>
            </a:extLst>
          </p:cNvPr>
          <p:cNvSpPr/>
          <p:nvPr/>
        </p:nvSpPr>
        <p:spPr>
          <a:xfrm>
            <a:off x="475488" y="219456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User Feedbacks</a:t>
            </a:r>
            <a:endParaRPr lang="en-US" sz="2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FF32DC6-37B7-DAF7-130C-B9FF73E8C4FB}"/>
              </a:ext>
            </a:extLst>
          </p:cNvPr>
          <p:cNvSpPr/>
          <p:nvPr/>
        </p:nvSpPr>
        <p:spPr>
          <a:xfrm>
            <a:off x="502920" y="640080"/>
            <a:ext cx="914400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90" dirty="0">
                <a:solidFill>
                  <a:srgbClr val="C5D9F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Complete integrated prototype • Real primary-school user testing</a:t>
            </a:r>
            <a:endParaRPr lang="en-US" sz="109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975EBF2-B26B-E8DB-7548-136AF3D355FD}"/>
              </a:ext>
            </a:extLst>
          </p:cNvPr>
          <p:cNvSpPr/>
          <p:nvPr/>
        </p:nvSpPr>
        <p:spPr>
          <a:xfrm>
            <a:off x="0" y="6528816"/>
            <a:ext cx="12191695" cy="329184"/>
          </a:xfrm>
          <a:prstGeom prst="rect">
            <a:avLst/>
          </a:prstGeom>
          <a:solidFill>
            <a:srgbClr val="16294C"/>
          </a:solidFill>
          <a:ln w="12700">
            <a:solidFill>
              <a:srgbClr val="16294C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58837BF-5FAB-1662-7003-A6D1BF0FF3E5}"/>
              </a:ext>
            </a:extLst>
          </p:cNvPr>
          <p:cNvSpPr/>
          <p:nvPr/>
        </p:nvSpPr>
        <p:spPr>
          <a:xfrm>
            <a:off x="512064" y="6588252"/>
            <a:ext cx="9144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SLIIT  |  Final Research Presentation  |  R26-IM-005</a:t>
            </a:r>
            <a:endParaRPr lang="en-US" sz="88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0C12A1C-F313-376D-766D-6DD2DDA7104A}"/>
              </a:ext>
            </a:extLst>
          </p:cNvPr>
          <p:cNvSpPr/>
          <p:nvPr/>
        </p:nvSpPr>
        <p:spPr>
          <a:xfrm>
            <a:off x="11155680" y="6579108"/>
            <a:ext cx="594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3EA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07</a:t>
            </a:r>
            <a:endParaRPr lang="en-US" sz="900" dirty="0"/>
          </a:p>
        </p:txBody>
      </p:sp>
      <p:pic>
        <p:nvPicPr>
          <p:cNvPr id="13" name="Picture 12" descr="Forms response chart. Question title: Were the instructions and learning activities easy to understand?. Number of responses: 21 responses.">
            <a:extLst>
              <a:ext uri="{FF2B5EF4-FFF2-40B4-BE49-F238E27FC236}">
                <a16:creationId xmlns:a16="http://schemas.microsoft.com/office/drawing/2014/main" id="{9694CDC7-5435-9840-235C-F1B0B2C64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467" y="1097280"/>
            <a:ext cx="5541621" cy="2331720"/>
          </a:xfrm>
          <a:prstGeom prst="rect">
            <a:avLst/>
          </a:prstGeom>
        </p:spPr>
      </p:pic>
      <p:pic>
        <p:nvPicPr>
          <p:cNvPr id="14" name="Picture 13" descr="Forms response chart. Question title: How would you rate GeoLex AR overall?. Number of responses: 21 responses.">
            <a:extLst>
              <a:ext uri="{FF2B5EF4-FFF2-40B4-BE49-F238E27FC236}">
                <a16:creationId xmlns:a16="http://schemas.microsoft.com/office/drawing/2014/main" id="{662568BD-B291-2360-B7C7-B1583D2287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2910" y="1097280"/>
            <a:ext cx="4904652" cy="233172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B3E5988-EF42-5804-44D7-ED0A3ED312C9}"/>
              </a:ext>
            </a:extLst>
          </p:cNvPr>
          <p:cNvSpPr txBox="1"/>
          <p:nvPr/>
        </p:nvSpPr>
        <p:spPr>
          <a:xfrm>
            <a:off x="689131" y="4088346"/>
            <a:ext cx="1103857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 dirty="0"/>
              <a:t>1</a:t>
            </a:r>
            <a:r>
              <a:rPr lang="en-US" sz="1600" b="1" dirty="0"/>
              <a:t>Platform Availability:</a:t>
            </a:r>
            <a:r>
              <a:rPr lang="en-US" sz="1600" dirty="0"/>
              <a:t> Develop and release iOS and Google Play Store versions, alongside making it available on a purchasable platform.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Performance and Features:</a:t>
            </a:r>
            <a:r>
              <a:rPr lang="en-US" sz="1600" dirty="0"/>
              <a:t> Improve the smoothness of hand tracking and air writing features, add audio guidance, and expand the sketch-based module with more objects.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 b="1" dirty="0"/>
              <a:t>Localization:</a:t>
            </a:r>
            <a:r>
              <a:rPr lang="en-US" sz="1600" dirty="0"/>
              <a:t> Add support for the Sinhala language.</a:t>
            </a:r>
          </a:p>
        </p:txBody>
      </p:sp>
    </p:spTree>
    <p:extLst>
      <p:ext uri="{BB962C8B-B14F-4D97-AF65-F5344CB8AC3E}">
        <p14:creationId xmlns:p14="http://schemas.microsoft.com/office/powerpoint/2010/main" val="94080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921</Words>
  <Application>Microsoft Office PowerPoint</Application>
  <PresentationFormat>Widescreen</PresentationFormat>
  <Paragraphs>189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Arial</vt:lpstr>
      <vt:lpstr>Open Sauce Bold</vt:lpstr>
      <vt:lpstr>Public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GeoLex AR — Final Research Presentation</dc:title>
  <dc:subject>SLIIT Research Project R26-IM-005 Final Presentation</dc:subject>
  <dc:creator>GeoLex AR Research Team</dc:creator>
  <cp:lastModifiedBy>DE COSTA M M P it22179876</cp:lastModifiedBy>
  <cp:revision>3</cp:revision>
  <dcterms:created xsi:type="dcterms:W3CDTF">2026-10-19T16:17:06Z</dcterms:created>
  <dcterms:modified xsi:type="dcterms:W3CDTF">2026-10-19T17:01:54Z</dcterms:modified>
</cp:coreProperties>
</file>